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918400" cy="43891200"/>
  <p:notesSz cx="6858000" cy="9144000"/>
  <p:defaultTextStyle>
    <a:defPPr>
      <a:defRPr lang="en-US"/>
    </a:defPPr>
    <a:lvl1pPr marL="0" algn="l" defTabSz="961217" rtl="0" eaLnBrk="1" latinLnBrk="0" hangingPunct="1">
      <a:defRPr sz="1892" kern="1200">
        <a:solidFill>
          <a:schemeClr val="tx1"/>
        </a:solidFill>
        <a:latin typeface="+mn-lt"/>
        <a:ea typeface="+mn-ea"/>
        <a:cs typeface="+mn-cs"/>
      </a:defRPr>
    </a:lvl1pPr>
    <a:lvl2pPr marL="480609" algn="l" defTabSz="961217" rtl="0" eaLnBrk="1" latinLnBrk="0" hangingPunct="1">
      <a:defRPr sz="1892" kern="1200">
        <a:solidFill>
          <a:schemeClr val="tx1"/>
        </a:solidFill>
        <a:latin typeface="+mn-lt"/>
        <a:ea typeface="+mn-ea"/>
        <a:cs typeface="+mn-cs"/>
      </a:defRPr>
    </a:lvl2pPr>
    <a:lvl3pPr marL="961217" algn="l" defTabSz="961217" rtl="0" eaLnBrk="1" latinLnBrk="0" hangingPunct="1">
      <a:defRPr sz="1892" kern="1200">
        <a:solidFill>
          <a:schemeClr val="tx1"/>
        </a:solidFill>
        <a:latin typeface="+mn-lt"/>
        <a:ea typeface="+mn-ea"/>
        <a:cs typeface="+mn-cs"/>
      </a:defRPr>
    </a:lvl3pPr>
    <a:lvl4pPr marL="1441826" algn="l" defTabSz="961217" rtl="0" eaLnBrk="1" latinLnBrk="0" hangingPunct="1">
      <a:defRPr sz="1892" kern="1200">
        <a:solidFill>
          <a:schemeClr val="tx1"/>
        </a:solidFill>
        <a:latin typeface="+mn-lt"/>
        <a:ea typeface="+mn-ea"/>
        <a:cs typeface="+mn-cs"/>
      </a:defRPr>
    </a:lvl4pPr>
    <a:lvl5pPr marL="1922435" algn="l" defTabSz="961217" rtl="0" eaLnBrk="1" latinLnBrk="0" hangingPunct="1">
      <a:defRPr sz="1892" kern="1200">
        <a:solidFill>
          <a:schemeClr val="tx1"/>
        </a:solidFill>
        <a:latin typeface="+mn-lt"/>
        <a:ea typeface="+mn-ea"/>
        <a:cs typeface="+mn-cs"/>
      </a:defRPr>
    </a:lvl5pPr>
    <a:lvl6pPr marL="2403043" algn="l" defTabSz="961217" rtl="0" eaLnBrk="1" latinLnBrk="0" hangingPunct="1">
      <a:defRPr sz="1892" kern="1200">
        <a:solidFill>
          <a:schemeClr val="tx1"/>
        </a:solidFill>
        <a:latin typeface="+mn-lt"/>
        <a:ea typeface="+mn-ea"/>
        <a:cs typeface="+mn-cs"/>
      </a:defRPr>
    </a:lvl6pPr>
    <a:lvl7pPr marL="2883652" algn="l" defTabSz="961217" rtl="0" eaLnBrk="1" latinLnBrk="0" hangingPunct="1">
      <a:defRPr sz="1892" kern="1200">
        <a:solidFill>
          <a:schemeClr val="tx1"/>
        </a:solidFill>
        <a:latin typeface="+mn-lt"/>
        <a:ea typeface="+mn-ea"/>
        <a:cs typeface="+mn-cs"/>
      </a:defRPr>
    </a:lvl7pPr>
    <a:lvl8pPr marL="3364260" algn="l" defTabSz="961217" rtl="0" eaLnBrk="1" latinLnBrk="0" hangingPunct="1">
      <a:defRPr sz="1892" kern="1200">
        <a:solidFill>
          <a:schemeClr val="tx1"/>
        </a:solidFill>
        <a:latin typeface="+mn-lt"/>
        <a:ea typeface="+mn-ea"/>
        <a:cs typeface="+mn-cs"/>
      </a:defRPr>
    </a:lvl8pPr>
    <a:lvl9pPr marL="3844869" algn="l" defTabSz="961217" rtl="0" eaLnBrk="1" latinLnBrk="0" hangingPunct="1">
      <a:defRPr sz="189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5" userDrawn="1">
          <p15:clr>
            <a:srgbClr val="A4A3A4"/>
          </p15:clr>
        </p15:guide>
        <p15:guide id="2" pos="313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FFE9"/>
    <a:srgbClr val="DF9135"/>
    <a:srgbClr val="4F81BD"/>
    <a:srgbClr val="E6F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74"/>
  </p:normalViewPr>
  <p:slideViewPr>
    <p:cSldViewPr>
      <p:cViewPr>
        <p:scale>
          <a:sx n="80" d="100"/>
          <a:sy n="80" d="100"/>
        </p:scale>
        <p:origin x="48" y="-976"/>
      </p:cViewPr>
      <p:guideLst>
        <p:guide orient="horz" pos="2215"/>
        <p:guide pos="3133"/>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12.jpeg>
</file>

<file path=ppt/media/image13.jpeg>
</file>

<file path=ppt/media/image14.jpeg>
</file>

<file path=ppt/media/image15.jpeg>
</file>

<file path=ppt/media/image2.jpeg>
</file>

<file path=ppt/media/image3.png>
</file>

<file path=ppt/media/image4.jpe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77D1E1A-4DEA-CC41-98E6-C47FA7D3BEBB}" type="datetimeFigureOut">
              <a:rPr lang="en-US" smtClean="0"/>
              <a:t>5/18/18</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1DC6981-8BDE-2442-B713-604DCBD51A89}" type="slidenum">
              <a:rPr lang="en-US" smtClean="0"/>
              <a:t>‹#›</a:t>
            </a:fld>
            <a:endParaRPr lang="en-US"/>
          </a:p>
        </p:txBody>
      </p:sp>
    </p:spTree>
    <p:extLst>
      <p:ext uri="{BB962C8B-B14F-4D97-AF65-F5344CB8AC3E}">
        <p14:creationId xmlns:p14="http://schemas.microsoft.com/office/powerpoint/2010/main" val="4009999944"/>
      </p:ext>
    </p:extLst>
  </p:cSld>
  <p:clrMap bg1="lt1" tx1="dk1" bg2="lt2" tx2="dk2" accent1="accent1" accent2="accent2" accent3="accent3" accent4="accent4" accent5="accent5" accent6="accent6" hlink="hlink" folHlink="folHlink"/>
  <p:notesStyle>
    <a:lvl1pPr marL="0" algn="l" defTabSz="480609" rtl="0" eaLnBrk="1" latinLnBrk="0" hangingPunct="1">
      <a:defRPr sz="1261" kern="1200">
        <a:solidFill>
          <a:schemeClr val="tx1"/>
        </a:solidFill>
        <a:latin typeface="+mn-lt"/>
        <a:ea typeface="+mn-ea"/>
        <a:cs typeface="+mn-cs"/>
      </a:defRPr>
    </a:lvl1pPr>
    <a:lvl2pPr marL="480609" algn="l" defTabSz="480609" rtl="0" eaLnBrk="1" latinLnBrk="0" hangingPunct="1">
      <a:defRPr sz="1261" kern="1200">
        <a:solidFill>
          <a:schemeClr val="tx1"/>
        </a:solidFill>
        <a:latin typeface="+mn-lt"/>
        <a:ea typeface="+mn-ea"/>
        <a:cs typeface="+mn-cs"/>
      </a:defRPr>
    </a:lvl2pPr>
    <a:lvl3pPr marL="961217" algn="l" defTabSz="480609" rtl="0" eaLnBrk="1" latinLnBrk="0" hangingPunct="1">
      <a:defRPr sz="1261" kern="1200">
        <a:solidFill>
          <a:schemeClr val="tx1"/>
        </a:solidFill>
        <a:latin typeface="+mn-lt"/>
        <a:ea typeface="+mn-ea"/>
        <a:cs typeface="+mn-cs"/>
      </a:defRPr>
    </a:lvl3pPr>
    <a:lvl4pPr marL="1441826" algn="l" defTabSz="480609" rtl="0" eaLnBrk="1" latinLnBrk="0" hangingPunct="1">
      <a:defRPr sz="1261" kern="1200">
        <a:solidFill>
          <a:schemeClr val="tx1"/>
        </a:solidFill>
        <a:latin typeface="+mn-lt"/>
        <a:ea typeface="+mn-ea"/>
        <a:cs typeface="+mn-cs"/>
      </a:defRPr>
    </a:lvl4pPr>
    <a:lvl5pPr marL="1922435" algn="l" defTabSz="480609" rtl="0" eaLnBrk="1" latinLnBrk="0" hangingPunct="1">
      <a:defRPr sz="1261" kern="1200">
        <a:solidFill>
          <a:schemeClr val="tx1"/>
        </a:solidFill>
        <a:latin typeface="+mn-lt"/>
        <a:ea typeface="+mn-ea"/>
        <a:cs typeface="+mn-cs"/>
      </a:defRPr>
    </a:lvl5pPr>
    <a:lvl6pPr marL="2403043" algn="l" defTabSz="480609" rtl="0" eaLnBrk="1" latinLnBrk="0" hangingPunct="1">
      <a:defRPr sz="1261" kern="1200">
        <a:solidFill>
          <a:schemeClr val="tx1"/>
        </a:solidFill>
        <a:latin typeface="+mn-lt"/>
        <a:ea typeface="+mn-ea"/>
        <a:cs typeface="+mn-cs"/>
      </a:defRPr>
    </a:lvl6pPr>
    <a:lvl7pPr marL="2883652" algn="l" defTabSz="480609" rtl="0" eaLnBrk="1" latinLnBrk="0" hangingPunct="1">
      <a:defRPr sz="1261" kern="1200">
        <a:solidFill>
          <a:schemeClr val="tx1"/>
        </a:solidFill>
        <a:latin typeface="+mn-lt"/>
        <a:ea typeface="+mn-ea"/>
        <a:cs typeface="+mn-cs"/>
      </a:defRPr>
    </a:lvl7pPr>
    <a:lvl8pPr marL="3364260" algn="l" defTabSz="480609" rtl="0" eaLnBrk="1" latinLnBrk="0" hangingPunct="1">
      <a:defRPr sz="1261" kern="1200">
        <a:solidFill>
          <a:schemeClr val="tx1"/>
        </a:solidFill>
        <a:latin typeface="+mn-lt"/>
        <a:ea typeface="+mn-ea"/>
        <a:cs typeface="+mn-cs"/>
      </a:defRPr>
    </a:lvl8pPr>
    <a:lvl9pPr marL="3844869" algn="l" defTabSz="480609" rtl="0" eaLnBrk="1" latinLnBrk="0" hangingPunct="1">
      <a:defRPr sz="126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DC6981-8BDE-2442-B713-604DCBD51A89}" type="slidenum">
              <a:rPr lang="en-US" smtClean="0"/>
              <a:t>1</a:t>
            </a:fld>
            <a:endParaRPr lang="en-US"/>
          </a:p>
        </p:txBody>
      </p:sp>
    </p:spTree>
    <p:extLst>
      <p:ext uri="{BB962C8B-B14F-4D97-AF65-F5344CB8AC3E}">
        <p14:creationId xmlns:p14="http://schemas.microsoft.com/office/powerpoint/2010/main" val="865106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5948" y="2184792"/>
            <a:ext cx="8454075" cy="1507539"/>
          </a:xfrm>
        </p:spPr>
        <p:txBody>
          <a:bodyPr/>
          <a:lstStyle/>
          <a:p>
            <a:r>
              <a:rPr lang="en-US"/>
              <a:t>Click to edit Master title style</a:t>
            </a:r>
          </a:p>
        </p:txBody>
      </p:sp>
      <p:sp>
        <p:nvSpPr>
          <p:cNvPr id="3" name="Subtitle 2"/>
          <p:cNvSpPr>
            <a:spLocks noGrp="1"/>
          </p:cNvSpPr>
          <p:nvPr>
            <p:ph type="subTitle" idx="1"/>
          </p:nvPr>
        </p:nvSpPr>
        <p:spPr>
          <a:xfrm>
            <a:off x="1491896" y="3985373"/>
            <a:ext cx="6962179" cy="1797325"/>
          </a:xfrm>
        </p:spPr>
        <p:txBody>
          <a:bodyPr/>
          <a:lstStyle>
            <a:lvl1pPr marL="0" indent="0" algn="ctr">
              <a:buNone/>
              <a:defRPr>
                <a:solidFill>
                  <a:schemeClr val="tx1">
                    <a:tint val="75000"/>
                  </a:schemeClr>
                </a:solidFill>
              </a:defRPr>
            </a:lvl1pPr>
            <a:lvl2pPr marL="468859" indent="0" algn="ctr">
              <a:buNone/>
              <a:defRPr>
                <a:solidFill>
                  <a:schemeClr val="tx1">
                    <a:tint val="75000"/>
                  </a:schemeClr>
                </a:solidFill>
              </a:defRPr>
            </a:lvl2pPr>
            <a:lvl3pPr marL="937717" indent="0" algn="ctr">
              <a:buNone/>
              <a:defRPr>
                <a:solidFill>
                  <a:schemeClr val="tx1">
                    <a:tint val="75000"/>
                  </a:schemeClr>
                </a:solidFill>
              </a:defRPr>
            </a:lvl3pPr>
            <a:lvl4pPr marL="1406576" indent="0" algn="ctr">
              <a:buNone/>
              <a:defRPr>
                <a:solidFill>
                  <a:schemeClr val="tx1">
                    <a:tint val="75000"/>
                  </a:schemeClr>
                </a:solidFill>
              </a:defRPr>
            </a:lvl4pPr>
            <a:lvl5pPr marL="1875434" indent="0" algn="ctr">
              <a:buNone/>
              <a:defRPr>
                <a:solidFill>
                  <a:schemeClr val="tx1">
                    <a:tint val="75000"/>
                  </a:schemeClr>
                </a:solidFill>
              </a:defRPr>
            </a:lvl5pPr>
            <a:lvl6pPr marL="2344293" indent="0" algn="ctr">
              <a:buNone/>
              <a:defRPr>
                <a:solidFill>
                  <a:schemeClr val="tx1">
                    <a:tint val="75000"/>
                  </a:schemeClr>
                </a:solidFill>
              </a:defRPr>
            </a:lvl6pPr>
            <a:lvl7pPr marL="2813152" indent="0" algn="ctr">
              <a:buNone/>
              <a:defRPr>
                <a:solidFill>
                  <a:schemeClr val="tx1">
                    <a:tint val="75000"/>
                  </a:schemeClr>
                </a:solidFill>
              </a:defRPr>
            </a:lvl7pPr>
            <a:lvl8pPr marL="3282010" indent="0" algn="ctr">
              <a:buNone/>
              <a:defRPr>
                <a:solidFill>
                  <a:schemeClr val="tx1">
                    <a:tint val="75000"/>
                  </a:schemeClr>
                </a:solidFill>
              </a:defRPr>
            </a:lvl8pPr>
            <a:lvl9pPr marL="375086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10829" y="281647"/>
            <a:ext cx="2237843" cy="600085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97299" y="281647"/>
            <a:ext cx="6547764" cy="60008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85663" y="4519362"/>
            <a:ext cx="8454075" cy="1396834"/>
          </a:xfrm>
        </p:spPr>
        <p:txBody>
          <a:bodyPr anchor="t"/>
          <a:lstStyle>
            <a:lvl1pPr algn="l">
              <a:defRPr sz="4102" b="1" cap="all"/>
            </a:lvl1pPr>
          </a:lstStyle>
          <a:p>
            <a:r>
              <a:rPr lang="en-US"/>
              <a:t>Click to edit Master title style</a:t>
            </a:r>
          </a:p>
        </p:txBody>
      </p:sp>
      <p:sp>
        <p:nvSpPr>
          <p:cNvPr id="3" name="Text Placeholder 2"/>
          <p:cNvSpPr>
            <a:spLocks noGrp="1"/>
          </p:cNvSpPr>
          <p:nvPr>
            <p:ph type="body" idx="1"/>
          </p:nvPr>
        </p:nvSpPr>
        <p:spPr>
          <a:xfrm>
            <a:off x="785663" y="2980891"/>
            <a:ext cx="8454075" cy="1538471"/>
          </a:xfrm>
        </p:spPr>
        <p:txBody>
          <a:bodyPr anchor="b"/>
          <a:lstStyle>
            <a:lvl1pPr marL="0" indent="0">
              <a:buNone/>
              <a:defRPr sz="2051">
                <a:solidFill>
                  <a:schemeClr val="tx1">
                    <a:tint val="75000"/>
                  </a:schemeClr>
                </a:solidFill>
              </a:defRPr>
            </a:lvl1pPr>
            <a:lvl2pPr marL="468859" indent="0">
              <a:buNone/>
              <a:defRPr sz="1846">
                <a:solidFill>
                  <a:schemeClr val="tx1">
                    <a:tint val="75000"/>
                  </a:schemeClr>
                </a:solidFill>
              </a:defRPr>
            </a:lvl2pPr>
            <a:lvl3pPr marL="937717" indent="0">
              <a:buNone/>
              <a:defRPr sz="1641">
                <a:solidFill>
                  <a:schemeClr val="tx1">
                    <a:tint val="75000"/>
                  </a:schemeClr>
                </a:solidFill>
              </a:defRPr>
            </a:lvl3pPr>
            <a:lvl4pPr marL="1406576" indent="0">
              <a:buNone/>
              <a:defRPr sz="1436">
                <a:solidFill>
                  <a:schemeClr val="tx1">
                    <a:tint val="75000"/>
                  </a:schemeClr>
                </a:solidFill>
              </a:defRPr>
            </a:lvl4pPr>
            <a:lvl5pPr marL="1875434" indent="0">
              <a:buNone/>
              <a:defRPr sz="1436">
                <a:solidFill>
                  <a:schemeClr val="tx1">
                    <a:tint val="75000"/>
                  </a:schemeClr>
                </a:solidFill>
              </a:defRPr>
            </a:lvl5pPr>
            <a:lvl6pPr marL="2344293" indent="0">
              <a:buNone/>
              <a:defRPr sz="1436">
                <a:solidFill>
                  <a:schemeClr val="tx1">
                    <a:tint val="75000"/>
                  </a:schemeClr>
                </a:solidFill>
              </a:defRPr>
            </a:lvl6pPr>
            <a:lvl7pPr marL="2813152" indent="0">
              <a:buNone/>
              <a:defRPr sz="1436">
                <a:solidFill>
                  <a:schemeClr val="tx1">
                    <a:tint val="75000"/>
                  </a:schemeClr>
                </a:solidFill>
              </a:defRPr>
            </a:lvl7pPr>
            <a:lvl8pPr marL="3282010" indent="0">
              <a:buNone/>
              <a:defRPr sz="1436">
                <a:solidFill>
                  <a:schemeClr val="tx1">
                    <a:tint val="75000"/>
                  </a:schemeClr>
                </a:solidFill>
              </a:defRPr>
            </a:lvl8pPr>
            <a:lvl9pPr marL="3750869" indent="0">
              <a:buNone/>
              <a:defRPr sz="143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97298" y="1641037"/>
            <a:ext cx="4392804" cy="4641462"/>
          </a:xfrm>
        </p:spPr>
        <p:txBody>
          <a:bodyPr/>
          <a:lstStyle>
            <a:lvl1pPr>
              <a:defRPr sz="2871"/>
            </a:lvl1pPr>
            <a:lvl2pPr>
              <a:defRPr sz="2461"/>
            </a:lvl2pPr>
            <a:lvl3pPr>
              <a:defRPr sz="2051"/>
            </a:lvl3pPr>
            <a:lvl4pPr>
              <a:defRPr sz="1846"/>
            </a:lvl4pPr>
            <a:lvl5pPr>
              <a:defRPr sz="1846"/>
            </a:lvl5pPr>
            <a:lvl6pPr>
              <a:defRPr sz="1846"/>
            </a:lvl6pPr>
            <a:lvl7pPr>
              <a:defRPr sz="1846"/>
            </a:lvl7pPr>
            <a:lvl8pPr>
              <a:defRPr sz="1846"/>
            </a:lvl8pPr>
            <a:lvl9pPr>
              <a:defRPr sz="184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55868" y="1641037"/>
            <a:ext cx="4392804" cy="4641462"/>
          </a:xfrm>
        </p:spPr>
        <p:txBody>
          <a:bodyPr/>
          <a:lstStyle>
            <a:lvl1pPr>
              <a:defRPr sz="2871"/>
            </a:lvl1pPr>
            <a:lvl2pPr>
              <a:defRPr sz="2461"/>
            </a:lvl2pPr>
            <a:lvl3pPr>
              <a:defRPr sz="2051"/>
            </a:lvl3pPr>
            <a:lvl4pPr>
              <a:defRPr sz="1846"/>
            </a:lvl4pPr>
            <a:lvl5pPr>
              <a:defRPr sz="1846"/>
            </a:lvl5pPr>
            <a:lvl6pPr>
              <a:defRPr sz="1846"/>
            </a:lvl6pPr>
            <a:lvl7pPr>
              <a:defRPr sz="1846"/>
            </a:lvl7pPr>
            <a:lvl8pPr>
              <a:defRPr sz="1846"/>
            </a:lvl8pPr>
            <a:lvl9pPr>
              <a:defRPr sz="184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97299" y="1574288"/>
            <a:ext cx="4394531" cy="656088"/>
          </a:xfrm>
        </p:spPr>
        <p:txBody>
          <a:bodyPr anchor="b"/>
          <a:lstStyle>
            <a:lvl1pPr marL="0" indent="0">
              <a:buNone/>
              <a:defRPr sz="2461" b="1"/>
            </a:lvl1pPr>
            <a:lvl2pPr marL="468859" indent="0">
              <a:buNone/>
              <a:defRPr sz="2051" b="1"/>
            </a:lvl2pPr>
            <a:lvl3pPr marL="937717" indent="0">
              <a:buNone/>
              <a:defRPr sz="1846" b="1"/>
            </a:lvl3pPr>
            <a:lvl4pPr marL="1406576" indent="0">
              <a:buNone/>
              <a:defRPr sz="1641" b="1"/>
            </a:lvl4pPr>
            <a:lvl5pPr marL="1875434" indent="0">
              <a:buNone/>
              <a:defRPr sz="1641" b="1"/>
            </a:lvl5pPr>
            <a:lvl6pPr marL="2344293" indent="0">
              <a:buNone/>
              <a:defRPr sz="1641" b="1"/>
            </a:lvl6pPr>
            <a:lvl7pPr marL="2813152" indent="0">
              <a:buNone/>
              <a:defRPr sz="1641" b="1"/>
            </a:lvl7pPr>
            <a:lvl8pPr marL="3282010" indent="0">
              <a:buNone/>
              <a:defRPr sz="1641" b="1"/>
            </a:lvl8pPr>
            <a:lvl9pPr marL="3750869" indent="0">
              <a:buNone/>
              <a:defRPr sz="1641" b="1"/>
            </a:lvl9pPr>
          </a:lstStyle>
          <a:p>
            <a:pPr lvl="0"/>
            <a:r>
              <a:rPr lang="en-US"/>
              <a:t>Click to edit Master text styles</a:t>
            </a:r>
          </a:p>
        </p:txBody>
      </p:sp>
      <p:sp>
        <p:nvSpPr>
          <p:cNvPr id="4" name="Content Placeholder 3"/>
          <p:cNvSpPr>
            <a:spLocks noGrp="1"/>
          </p:cNvSpPr>
          <p:nvPr>
            <p:ph sz="half" idx="2"/>
          </p:nvPr>
        </p:nvSpPr>
        <p:spPr>
          <a:xfrm>
            <a:off x="497299" y="2230376"/>
            <a:ext cx="4394531" cy="4052122"/>
          </a:xfrm>
        </p:spPr>
        <p:txBody>
          <a:bodyPr/>
          <a:lstStyle>
            <a:lvl1pPr>
              <a:defRPr sz="2461"/>
            </a:lvl1pPr>
            <a:lvl2pPr>
              <a:defRPr sz="2051"/>
            </a:lvl2pPr>
            <a:lvl3pPr>
              <a:defRPr sz="1846"/>
            </a:lvl3pPr>
            <a:lvl4pPr>
              <a:defRPr sz="1641"/>
            </a:lvl4pPr>
            <a:lvl5pPr>
              <a:defRPr sz="1641"/>
            </a:lvl5pPr>
            <a:lvl6pPr>
              <a:defRPr sz="1641"/>
            </a:lvl6pPr>
            <a:lvl7pPr>
              <a:defRPr sz="1641"/>
            </a:lvl7pPr>
            <a:lvl8pPr>
              <a:defRPr sz="1641"/>
            </a:lvl8pPr>
            <a:lvl9pPr>
              <a:defRPr sz="164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52416" y="1574288"/>
            <a:ext cx="4396257" cy="656088"/>
          </a:xfrm>
        </p:spPr>
        <p:txBody>
          <a:bodyPr anchor="b"/>
          <a:lstStyle>
            <a:lvl1pPr marL="0" indent="0">
              <a:buNone/>
              <a:defRPr sz="2461" b="1"/>
            </a:lvl1pPr>
            <a:lvl2pPr marL="468859" indent="0">
              <a:buNone/>
              <a:defRPr sz="2051" b="1"/>
            </a:lvl2pPr>
            <a:lvl3pPr marL="937717" indent="0">
              <a:buNone/>
              <a:defRPr sz="1846" b="1"/>
            </a:lvl3pPr>
            <a:lvl4pPr marL="1406576" indent="0">
              <a:buNone/>
              <a:defRPr sz="1641" b="1"/>
            </a:lvl4pPr>
            <a:lvl5pPr marL="1875434" indent="0">
              <a:buNone/>
              <a:defRPr sz="1641" b="1"/>
            </a:lvl5pPr>
            <a:lvl6pPr marL="2344293" indent="0">
              <a:buNone/>
              <a:defRPr sz="1641" b="1"/>
            </a:lvl6pPr>
            <a:lvl7pPr marL="2813152" indent="0">
              <a:buNone/>
              <a:defRPr sz="1641" b="1"/>
            </a:lvl7pPr>
            <a:lvl8pPr marL="3282010" indent="0">
              <a:buNone/>
              <a:defRPr sz="1641" b="1"/>
            </a:lvl8pPr>
            <a:lvl9pPr marL="3750869" indent="0">
              <a:buNone/>
              <a:defRPr sz="1641" b="1"/>
            </a:lvl9pPr>
          </a:lstStyle>
          <a:p>
            <a:pPr lvl="0"/>
            <a:r>
              <a:rPr lang="en-US"/>
              <a:t>Click to edit Master text styles</a:t>
            </a:r>
          </a:p>
        </p:txBody>
      </p:sp>
      <p:sp>
        <p:nvSpPr>
          <p:cNvPr id="6" name="Content Placeholder 5"/>
          <p:cNvSpPr>
            <a:spLocks noGrp="1"/>
          </p:cNvSpPr>
          <p:nvPr>
            <p:ph sz="quarter" idx="4"/>
          </p:nvPr>
        </p:nvSpPr>
        <p:spPr>
          <a:xfrm>
            <a:off x="5052416" y="2230376"/>
            <a:ext cx="4396257" cy="4052122"/>
          </a:xfrm>
        </p:spPr>
        <p:txBody>
          <a:bodyPr/>
          <a:lstStyle>
            <a:lvl1pPr>
              <a:defRPr sz="2461"/>
            </a:lvl1pPr>
            <a:lvl2pPr>
              <a:defRPr sz="2051"/>
            </a:lvl2pPr>
            <a:lvl3pPr>
              <a:defRPr sz="1846"/>
            </a:lvl3pPr>
            <a:lvl4pPr>
              <a:defRPr sz="1641"/>
            </a:lvl4pPr>
            <a:lvl5pPr>
              <a:defRPr sz="1641"/>
            </a:lvl5pPr>
            <a:lvl6pPr>
              <a:defRPr sz="1641"/>
            </a:lvl6pPr>
            <a:lvl7pPr>
              <a:defRPr sz="1641"/>
            </a:lvl7pPr>
            <a:lvl8pPr>
              <a:defRPr sz="1641"/>
            </a:lvl8pPr>
            <a:lvl9pPr>
              <a:defRPr sz="164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97299" y="280018"/>
            <a:ext cx="3272156" cy="1191705"/>
          </a:xfrm>
        </p:spPr>
        <p:txBody>
          <a:bodyPr anchor="b"/>
          <a:lstStyle>
            <a:lvl1pPr algn="l">
              <a:defRPr sz="2051" b="1"/>
            </a:lvl1pPr>
          </a:lstStyle>
          <a:p>
            <a:r>
              <a:rPr lang="en-US"/>
              <a:t>Click to edit Master title style</a:t>
            </a:r>
          </a:p>
        </p:txBody>
      </p:sp>
      <p:sp>
        <p:nvSpPr>
          <p:cNvPr id="3" name="Content Placeholder 2"/>
          <p:cNvSpPr>
            <a:spLocks noGrp="1"/>
          </p:cNvSpPr>
          <p:nvPr>
            <p:ph idx="1"/>
          </p:nvPr>
        </p:nvSpPr>
        <p:spPr>
          <a:xfrm>
            <a:off x="3888598" y="280019"/>
            <a:ext cx="5560074" cy="6002480"/>
          </a:xfrm>
        </p:spPr>
        <p:txBody>
          <a:bodyPr/>
          <a:lstStyle>
            <a:lvl1pPr>
              <a:defRPr sz="3282"/>
            </a:lvl1pPr>
            <a:lvl2pPr>
              <a:defRPr sz="2871"/>
            </a:lvl2pPr>
            <a:lvl3pPr>
              <a:defRPr sz="2461"/>
            </a:lvl3pPr>
            <a:lvl4pPr>
              <a:defRPr sz="2051"/>
            </a:lvl4pPr>
            <a:lvl5pPr>
              <a:defRPr sz="2051"/>
            </a:lvl5pPr>
            <a:lvl6pPr>
              <a:defRPr sz="2051"/>
            </a:lvl6pPr>
            <a:lvl7pPr>
              <a:defRPr sz="2051"/>
            </a:lvl7pPr>
            <a:lvl8pPr>
              <a:defRPr sz="2051"/>
            </a:lvl8pPr>
            <a:lvl9pPr>
              <a:defRPr sz="205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97299" y="1471723"/>
            <a:ext cx="3272156" cy="4810776"/>
          </a:xfrm>
        </p:spPr>
        <p:txBody>
          <a:bodyPr/>
          <a:lstStyle>
            <a:lvl1pPr marL="0" indent="0">
              <a:buNone/>
              <a:defRPr sz="1436"/>
            </a:lvl1pPr>
            <a:lvl2pPr marL="468859" indent="0">
              <a:buNone/>
              <a:defRPr sz="1231"/>
            </a:lvl2pPr>
            <a:lvl3pPr marL="937717" indent="0">
              <a:buNone/>
              <a:defRPr sz="1026"/>
            </a:lvl3pPr>
            <a:lvl4pPr marL="1406576" indent="0">
              <a:buNone/>
              <a:defRPr sz="923"/>
            </a:lvl4pPr>
            <a:lvl5pPr marL="1875434" indent="0">
              <a:buNone/>
              <a:defRPr sz="923"/>
            </a:lvl5pPr>
            <a:lvl6pPr marL="2344293" indent="0">
              <a:buNone/>
              <a:defRPr sz="923"/>
            </a:lvl6pPr>
            <a:lvl7pPr marL="2813152" indent="0">
              <a:buNone/>
              <a:defRPr sz="923"/>
            </a:lvl7pPr>
            <a:lvl8pPr marL="3282010" indent="0">
              <a:buNone/>
              <a:defRPr sz="923"/>
            </a:lvl8pPr>
            <a:lvl9pPr marL="3750869" indent="0">
              <a:buNone/>
              <a:defRPr sz="92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9480" y="4923108"/>
            <a:ext cx="5967582" cy="581201"/>
          </a:xfrm>
        </p:spPr>
        <p:txBody>
          <a:bodyPr anchor="b"/>
          <a:lstStyle>
            <a:lvl1pPr algn="l">
              <a:defRPr sz="2051" b="1"/>
            </a:lvl1pPr>
          </a:lstStyle>
          <a:p>
            <a:r>
              <a:rPr lang="en-US"/>
              <a:t>Click to edit Master title style</a:t>
            </a:r>
          </a:p>
        </p:txBody>
      </p:sp>
      <p:sp>
        <p:nvSpPr>
          <p:cNvPr id="3" name="Picture Placeholder 2"/>
          <p:cNvSpPr>
            <a:spLocks noGrp="1"/>
          </p:cNvSpPr>
          <p:nvPr>
            <p:ph type="pic" idx="1"/>
          </p:nvPr>
        </p:nvSpPr>
        <p:spPr>
          <a:xfrm>
            <a:off x="1949480" y="628412"/>
            <a:ext cx="5967582" cy="4219807"/>
          </a:xfrm>
        </p:spPr>
        <p:txBody>
          <a:bodyPr/>
          <a:lstStyle>
            <a:lvl1pPr marL="0" indent="0">
              <a:buNone/>
              <a:defRPr sz="3282"/>
            </a:lvl1pPr>
            <a:lvl2pPr marL="468859" indent="0">
              <a:buNone/>
              <a:defRPr sz="2871"/>
            </a:lvl2pPr>
            <a:lvl3pPr marL="937717" indent="0">
              <a:buNone/>
              <a:defRPr sz="2461"/>
            </a:lvl3pPr>
            <a:lvl4pPr marL="1406576" indent="0">
              <a:buNone/>
              <a:defRPr sz="2051"/>
            </a:lvl4pPr>
            <a:lvl5pPr marL="1875434" indent="0">
              <a:buNone/>
              <a:defRPr sz="2051"/>
            </a:lvl5pPr>
            <a:lvl6pPr marL="2344293" indent="0">
              <a:buNone/>
              <a:defRPr sz="2051"/>
            </a:lvl6pPr>
            <a:lvl7pPr marL="2813152" indent="0">
              <a:buNone/>
              <a:defRPr sz="2051"/>
            </a:lvl7pPr>
            <a:lvl8pPr marL="3282010" indent="0">
              <a:buNone/>
              <a:defRPr sz="2051"/>
            </a:lvl8pPr>
            <a:lvl9pPr marL="3750869" indent="0">
              <a:buNone/>
              <a:defRPr sz="2051"/>
            </a:lvl9pPr>
          </a:lstStyle>
          <a:p>
            <a:endParaRPr lang="en-US"/>
          </a:p>
        </p:txBody>
      </p:sp>
      <p:sp>
        <p:nvSpPr>
          <p:cNvPr id="4" name="Text Placeholder 3"/>
          <p:cNvSpPr>
            <a:spLocks noGrp="1"/>
          </p:cNvSpPr>
          <p:nvPr>
            <p:ph type="body" sz="half" idx="2"/>
          </p:nvPr>
        </p:nvSpPr>
        <p:spPr>
          <a:xfrm>
            <a:off x="1949480" y="5504308"/>
            <a:ext cx="5967582" cy="825402"/>
          </a:xfrm>
        </p:spPr>
        <p:txBody>
          <a:bodyPr/>
          <a:lstStyle>
            <a:lvl1pPr marL="0" indent="0">
              <a:buNone/>
              <a:defRPr sz="1436"/>
            </a:lvl1pPr>
            <a:lvl2pPr marL="468859" indent="0">
              <a:buNone/>
              <a:defRPr sz="1231"/>
            </a:lvl2pPr>
            <a:lvl3pPr marL="937717" indent="0">
              <a:buNone/>
              <a:defRPr sz="1026"/>
            </a:lvl3pPr>
            <a:lvl4pPr marL="1406576" indent="0">
              <a:buNone/>
              <a:defRPr sz="923"/>
            </a:lvl4pPr>
            <a:lvl5pPr marL="1875434" indent="0">
              <a:buNone/>
              <a:defRPr sz="923"/>
            </a:lvl5pPr>
            <a:lvl6pPr marL="2344293" indent="0">
              <a:buNone/>
              <a:defRPr sz="923"/>
            </a:lvl6pPr>
            <a:lvl7pPr marL="2813152" indent="0">
              <a:buNone/>
              <a:defRPr sz="923"/>
            </a:lvl7pPr>
            <a:lvl8pPr marL="3282010" indent="0">
              <a:buNone/>
              <a:defRPr sz="923"/>
            </a:lvl8pPr>
            <a:lvl9pPr marL="3750869" indent="0">
              <a:buNone/>
              <a:defRPr sz="923"/>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7298" y="281646"/>
            <a:ext cx="8951374" cy="117216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97298" y="1641037"/>
            <a:ext cx="8951374" cy="46414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97299" y="6518560"/>
            <a:ext cx="2320726" cy="374443"/>
          </a:xfrm>
          <a:prstGeom prst="rect">
            <a:avLst/>
          </a:prstGeom>
        </p:spPr>
        <p:txBody>
          <a:bodyPr vert="horz" lIns="91440" tIns="45720" rIns="91440" bIns="45720" rtlCol="0" anchor="ctr"/>
          <a:lstStyle>
            <a:lvl1pPr algn="l">
              <a:defRPr sz="1231">
                <a:solidFill>
                  <a:schemeClr val="tx1">
                    <a:tint val="75000"/>
                  </a:schemeClr>
                </a:solidFill>
              </a:defRPr>
            </a:lvl1pPr>
          </a:lstStyle>
          <a:p>
            <a:fld id="{1D8BD707-D9CF-40AE-B4C6-C98DA3205C09}" type="datetimeFigureOut">
              <a:rPr lang="en-US" smtClean="0"/>
              <a:pPr/>
              <a:t>5/18/18</a:t>
            </a:fld>
            <a:endParaRPr lang="en-US"/>
          </a:p>
        </p:txBody>
      </p:sp>
      <p:sp>
        <p:nvSpPr>
          <p:cNvPr id="5" name="Footer Placeholder 4"/>
          <p:cNvSpPr>
            <a:spLocks noGrp="1"/>
          </p:cNvSpPr>
          <p:nvPr>
            <p:ph type="ftr" sz="quarter" idx="3"/>
          </p:nvPr>
        </p:nvSpPr>
        <p:spPr>
          <a:xfrm>
            <a:off x="3398207" y="6518560"/>
            <a:ext cx="3149557" cy="374443"/>
          </a:xfrm>
          <a:prstGeom prst="rect">
            <a:avLst/>
          </a:prstGeom>
        </p:spPr>
        <p:txBody>
          <a:bodyPr vert="horz" lIns="91440" tIns="45720" rIns="91440" bIns="45720" rtlCol="0" anchor="ctr"/>
          <a:lstStyle>
            <a:lvl1pPr algn="ctr">
              <a:defRPr sz="1231">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127946" y="6518560"/>
            <a:ext cx="2320726" cy="374443"/>
          </a:xfrm>
          <a:prstGeom prst="rect">
            <a:avLst/>
          </a:prstGeom>
        </p:spPr>
        <p:txBody>
          <a:bodyPr vert="horz" lIns="91440" tIns="45720" rIns="91440" bIns="45720" rtlCol="0" anchor="ctr"/>
          <a:lstStyle>
            <a:lvl1pPr algn="r">
              <a:defRPr sz="1231">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37717" rtl="0" eaLnBrk="1" latinLnBrk="0" hangingPunct="1">
        <a:spcBef>
          <a:spcPct val="0"/>
        </a:spcBef>
        <a:buNone/>
        <a:defRPr sz="4512" kern="1200">
          <a:solidFill>
            <a:schemeClr val="tx1"/>
          </a:solidFill>
          <a:latin typeface="+mj-lt"/>
          <a:ea typeface="+mj-ea"/>
          <a:cs typeface="+mj-cs"/>
        </a:defRPr>
      </a:lvl1pPr>
    </p:titleStyle>
    <p:bodyStyle>
      <a:lvl1pPr marL="351644" indent="-351644" algn="l" defTabSz="937717" rtl="0" eaLnBrk="1" latinLnBrk="0" hangingPunct="1">
        <a:spcBef>
          <a:spcPct val="20000"/>
        </a:spcBef>
        <a:buFont typeface="Arial" pitchFamily="34" charset="0"/>
        <a:buChar char="•"/>
        <a:defRPr sz="3282" kern="1200">
          <a:solidFill>
            <a:schemeClr val="tx1"/>
          </a:solidFill>
          <a:latin typeface="+mn-lt"/>
          <a:ea typeface="+mn-ea"/>
          <a:cs typeface="+mn-cs"/>
        </a:defRPr>
      </a:lvl1pPr>
      <a:lvl2pPr marL="761895" indent="-293037" algn="l" defTabSz="937717" rtl="0" eaLnBrk="1" latinLnBrk="0" hangingPunct="1">
        <a:spcBef>
          <a:spcPct val="20000"/>
        </a:spcBef>
        <a:buFont typeface="Arial" pitchFamily="34" charset="0"/>
        <a:buChar char="–"/>
        <a:defRPr sz="2871" kern="1200">
          <a:solidFill>
            <a:schemeClr val="tx1"/>
          </a:solidFill>
          <a:latin typeface="+mn-lt"/>
          <a:ea typeface="+mn-ea"/>
          <a:cs typeface="+mn-cs"/>
        </a:defRPr>
      </a:lvl2pPr>
      <a:lvl3pPr marL="1172147" indent="-234429" algn="l" defTabSz="937717" rtl="0" eaLnBrk="1" latinLnBrk="0" hangingPunct="1">
        <a:spcBef>
          <a:spcPct val="20000"/>
        </a:spcBef>
        <a:buFont typeface="Arial" pitchFamily="34" charset="0"/>
        <a:buChar char="•"/>
        <a:defRPr sz="2461" kern="1200">
          <a:solidFill>
            <a:schemeClr val="tx1"/>
          </a:solidFill>
          <a:latin typeface="+mn-lt"/>
          <a:ea typeface="+mn-ea"/>
          <a:cs typeface="+mn-cs"/>
        </a:defRPr>
      </a:lvl3pPr>
      <a:lvl4pPr marL="1641005"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4pPr>
      <a:lvl5pPr marL="2109864"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5pPr>
      <a:lvl6pPr marL="2578722"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6pPr>
      <a:lvl7pPr marL="3047581"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7pPr>
      <a:lvl8pPr marL="3516440"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8pPr>
      <a:lvl9pPr marL="3985298" indent="-234429" algn="l" defTabSz="937717" rtl="0" eaLnBrk="1" latinLnBrk="0" hangingPunct="1">
        <a:spcBef>
          <a:spcPct val="20000"/>
        </a:spcBef>
        <a:buFont typeface="Arial" pitchFamily="34" charset="0"/>
        <a:buChar char="•"/>
        <a:defRPr sz="2051" kern="1200">
          <a:solidFill>
            <a:schemeClr val="tx1"/>
          </a:solidFill>
          <a:latin typeface="+mn-lt"/>
          <a:ea typeface="+mn-ea"/>
          <a:cs typeface="+mn-cs"/>
        </a:defRPr>
      </a:lvl9pPr>
    </p:bodyStyle>
    <p:otherStyle>
      <a:defPPr>
        <a:defRPr lang="en-US"/>
      </a:defPPr>
      <a:lvl1pPr marL="0" algn="l" defTabSz="937717" rtl="0" eaLnBrk="1" latinLnBrk="0" hangingPunct="1">
        <a:defRPr sz="1846" kern="1200">
          <a:solidFill>
            <a:schemeClr val="tx1"/>
          </a:solidFill>
          <a:latin typeface="+mn-lt"/>
          <a:ea typeface="+mn-ea"/>
          <a:cs typeface="+mn-cs"/>
        </a:defRPr>
      </a:lvl1pPr>
      <a:lvl2pPr marL="468859" algn="l" defTabSz="937717" rtl="0" eaLnBrk="1" latinLnBrk="0" hangingPunct="1">
        <a:defRPr sz="1846" kern="1200">
          <a:solidFill>
            <a:schemeClr val="tx1"/>
          </a:solidFill>
          <a:latin typeface="+mn-lt"/>
          <a:ea typeface="+mn-ea"/>
          <a:cs typeface="+mn-cs"/>
        </a:defRPr>
      </a:lvl2pPr>
      <a:lvl3pPr marL="937717" algn="l" defTabSz="937717" rtl="0" eaLnBrk="1" latinLnBrk="0" hangingPunct="1">
        <a:defRPr sz="1846" kern="1200">
          <a:solidFill>
            <a:schemeClr val="tx1"/>
          </a:solidFill>
          <a:latin typeface="+mn-lt"/>
          <a:ea typeface="+mn-ea"/>
          <a:cs typeface="+mn-cs"/>
        </a:defRPr>
      </a:lvl3pPr>
      <a:lvl4pPr marL="1406576" algn="l" defTabSz="937717" rtl="0" eaLnBrk="1" latinLnBrk="0" hangingPunct="1">
        <a:defRPr sz="1846" kern="1200">
          <a:solidFill>
            <a:schemeClr val="tx1"/>
          </a:solidFill>
          <a:latin typeface="+mn-lt"/>
          <a:ea typeface="+mn-ea"/>
          <a:cs typeface="+mn-cs"/>
        </a:defRPr>
      </a:lvl4pPr>
      <a:lvl5pPr marL="1875434" algn="l" defTabSz="937717" rtl="0" eaLnBrk="1" latinLnBrk="0" hangingPunct="1">
        <a:defRPr sz="1846" kern="1200">
          <a:solidFill>
            <a:schemeClr val="tx1"/>
          </a:solidFill>
          <a:latin typeface="+mn-lt"/>
          <a:ea typeface="+mn-ea"/>
          <a:cs typeface="+mn-cs"/>
        </a:defRPr>
      </a:lvl5pPr>
      <a:lvl6pPr marL="2344293" algn="l" defTabSz="937717" rtl="0" eaLnBrk="1" latinLnBrk="0" hangingPunct="1">
        <a:defRPr sz="1846" kern="1200">
          <a:solidFill>
            <a:schemeClr val="tx1"/>
          </a:solidFill>
          <a:latin typeface="+mn-lt"/>
          <a:ea typeface="+mn-ea"/>
          <a:cs typeface="+mn-cs"/>
        </a:defRPr>
      </a:lvl6pPr>
      <a:lvl7pPr marL="2813152" algn="l" defTabSz="937717" rtl="0" eaLnBrk="1" latinLnBrk="0" hangingPunct="1">
        <a:defRPr sz="1846" kern="1200">
          <a:solidFill>
            <a:schemeClr val="tx1"/>
          </a:solidFill>
          <a:latin typeface="+mn-lt"/>
          <a:ea typeface="+mn-ea"/>
          <a:cs typeface="+mn-cs"/>
        </a:defRPr>
      </a:lvl7pPr>
      <a:lvl8pPr marL="3282010" algn="l" defTabSz="937717" rtl="0" eaLnBrk="1" latinLnBrk="0" hangingPunct="1">
        <a:defRPr sz="1846" kern="1200">
          <a:solidFill>
            <a:schemeClr val="tx1"/>
          </a:solidFill>
          <a:latin typeface="+mn-lt"/>
          <a:ea typeface="+mn-ea"/>
          <a:cs typeface="+mn-cs"/>
        </a:defRPr>
      </a:lvl8pPr>
      <a:lvl9pPr marL="3750869" algn="l" defTabSz="937717" rtl="0" eaLnBrk="1" latinLnBrk="0" hangingPunct="1">
        <a:defRPr sz="184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emf"/><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image" Target="../media/image10.emf"/><Relationship Id="rId17" Type="http://schemas.openxmlformats.org/officeDocument/2006/relationships/image" Target="../media/image15.jpeg"/><Relationship Id="rId2" Type="http://schemas.openxmlformats.org/officeDocument/2006/relationships/notesSlide" Target="../notesSlides/notesSlide1.xml"/><Relationship Id="rId16" Type="http://schemas.openxmlformats.org/officeDocument/2006/relationships/image" Target="../media/image14.jpe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jpeg"/><Relationship Id="rId10" Type="http://schemas.openxmlformats.org/officeDocument/2006/relationships/image" Target="../media/image8.emf"/><Relationship Id="rId4" Type="http://schemas.openxmlformats.org/officeDocument/2006/relationships/image" Target="../media/image2.jpeg"/><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0" y="0"/>
            <a:ext cx="32918400" cy="4162566"/>
          </a:xfrm>
          <a:custGeom>
            <a:avLst/>
            <a:gdLst>
              <a:gd name="connsiteX0" fmla="*/ 0 w 30262742"/>
              <a:gd name="connsiteY0" fmla="*/ 0 h 5289080"/>
              <a:gd name="connsiteX1" fmla="*/ 30262742 w 30262742"/>
              <a:gd name="connsiteY1" fmla="*/ 0 h 5289080"/>
              <a:gd name="connsiteX2" fmla="*/ 30262742 w 30262742"/>
              <a:gd name="connsiteY2" fmla="*/ 5289080 h 5289080"/>
              <a:gd name="connsiteX3" fmla="*/ 0 w 30262742"/>
              <a:gd name="connsiteY3" fmla="*/ 5289080 h 5289080"/>
              <a:gd name="connsiteX4" fmla="*/ 0 w 30262742"/>
              <a:gd name="connsiteY4" fmla="*/ 0 h 5289080"/>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30262742" h="5289080">
                <a:moveTo>
                  <a:pt x="0" y="0"/>
                </a:moveTo>
                <a:lnTo>
                  <a:pt x="30262742" y="0"/>
                </a:lnTo>
                <a:lnTo>
                  <a:pt x="30262742" y="5289080"/>
                </a:lnTo>
                <a:lnTo>
                  <a:pt x="0" y="5289080"/>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40" dirty="0">
              <a:latin typeface="Avenir Roman" panose="02000503020000020003" pitchFamily="2" charset="0"/>
            </a:endParaRPr>
          </a:p>
        </p:txBody>
      </p:sp>
      <p:sp>
        <p:nvSpPr>
          <p:cNvPr id="2" name="TextBox 1"/>
          <p:cNvSpPr txBox="1"/>
          <p:nvPr/>
        </p:nvSpPr>
        <p:spPr>
          <a:xfrm>
            <a:off x="7042131" y="806992"/>
            <a:ext cx="21359169" cy="2344216"/>
          </a:xfrm>
          <a:prstGeom prst="rect">
            <a:avLst/>
          </a:prstGeom>
          <a:noFill/>
        </p:spPr>
        <p:txBody>
          <a:bodyPr wrap="square" lIns="0" tIns="0" rIns="0" rtlCol="0">
            <a:spAutoFit/>
          </a:bodyPr>
          <a:lstStyle/>
          <a:p>
            <a:pPr algn="ctr">
              <a:lnSpc>
                <a:spcPts val="8614"/>
              </a:lnSpc>
              <a:tabLst>
                <a:tab pos="3737845" algn="l"/>
                <a:tab pos="7983620" algn="l"/>
                <a:tab pos="8465503" algn="l"/>
              </a:tabLst>
            </a:pPr>
            <a:r>
              <a:rPr lang="en-US" altLang="zh-CN" sz="9024" b="1" dirty="0">
                <a:solidFill>
                  <a:srgbClr val="FFFFFF"/>
                </a:solidFill>
                <a:latin typeface="Avenir Roman" panose="02000503020000020003" pitchFamily="2" charset="0"/>
                <a:cs typeface="Arial Black" pitchFamily="18" charset="0"/>
              </a:rPr>
              <a:t>Torus Superconducting Magnet</a:t>
            </a:r>
          </a:p>
          <a:p>
            <a:pPr algn="ctr">
              <a:lnSpc>
                <a:spcPts val="8614"/>
              </a:lnSpc>
              <a:tabLst>
                <a:tab pos="3737845" algn="l"/>
                <a:tab pos="7983620" algn="l"/>
                <a:tab pos="8465503" algn="l"/>
              </a:tabLst>
            </a:pPr>
            <a:r>
              <a:rPr lang="en-US" altLang="zh-CN" sz="8204" dirty="0">
                <a:latin typeface="Avenir Roman" panose="02000503020000020003" pitchFamily="2" charset="0"/>
                <a:cs typeface="Calibri" panose="020F0502020204030204" pitchFamily="34" charset="0"/>
              </a:rPr>
              <a:t> </a:t>
            </a:r>
            <a:r>
              <a:rPr lang="en-US" altLang="zh-CN" sz="4102" b="1" dirty="0">
                <a:solidFill>
                  <a:schemeClr val="bg1"/>
                </a:solidFill>
                <a:latin typeface="Avenir Roman" panose="02000503020000020003" pitchFamily="2" charset="0"/>
                <a:cs typeface="Calibri" panose="020F0502020204030204" pitchFamily="34" charset="0"/>
              </a:rPr>
              <a:t>Thomas</a:t>
            </a:r>
            <a:r>
              <a:rPr lang="en-US" altLang="zh-CN" sz="4102" dirty="0">
                <a:solidFill>
                  <a:schemeClr val="bg1"/>
                </a:solidFill>
                <a:latin typeface="Avenir Roman" panose="02000503020000020003" pitchFamily="2" charset="0"/>
                <a:cs typeface="Calibri" panose="020F0502020204030204" pitchFamily="34" charset="0"/>
              </a:rPr>
              <a:t> </a:t>
            </a:r>
            <a:r>
              <a:rPr lang="en-US" altLang="zh-CN" sz="4102" b="1" dirty="0">
                <a:solidFill>
                  <a:schemeClr val="bg1"/>
                </a:solidFill>
                <a:latin typeface="Avenir Roman" panose="02000503020000020003" pitchFamily="2" charset="0"/>
                <a:cs typeface="Calibri" panose="020F0502020204030204" pitchFamily="34" charset="0"/>
              </a:rPr>
              <a:t>Jefferson</a:t>
            </a:r>
            <a:r>
              <a:rPr lang="en-US" altLang="zh-CN" sz="4102" dirty="0">
                <a:solidFill>
                  <a:schemeClr val="bg1"/>
                </a:solidFill>
                <a:latin typeface="Avenir Roman" panose="02000503020000020003" pitchFamily="2" charset="0"/>
                <a:cs typeface="Calibri" panose="020F0502020204030204" pitchFamily="34" charset="0"/>
              </a:rPr>
              <a:t> </a:t>
            </a:r>
            <a:r>
              <a:rPr lang="en-US" altLang="zh-CN" sz="4102" b="1" dirty="0">
                <a:solidFill>
                  <a:schemeClr val="bg1"/>
                </a:solidFill>
                <a:latin typeface="Avenir Roman" panose="02000503020000020003" pitchFamily="2" charset="0"/>
                <a:cs typeface="Calibri" panose="020F0502020204030204" pitchFamily="34" charset="0"/>
              </a:rPr>
              <a:t>National</a:t>
            </a:r>
            <a:r>
              <a:rPr lang="en-US" altLang="zh-CN" sz="4102" dirty="0">
                <a:solidFill>
                  <a:schemeClr val="bg1"/>
                </a:solidFill>
                <a:latin typeface="Avenir Roman" panose="02000503020000020003" pitchFamily="2" charset="0"/>
                <a:cs typeface="Calibri" panose="020F0502020204030204" pitchFamily="34" charset="0"/>
              </a:rPr>
              <a:t> </a:t>
            </a:r>
            <a:r>
              <a:rPr lang="en-US" altLang="zh-CN" sz="4102" b="1" dirty="0">
                <a:solidFill>
                  <a:srgbClr val="FFFFFF"/>
                </a:solidFill>
                <a:latin typeface="Avenir Roman" panose="02000503020000020003" pitchFamily="2" charset="0"/>
                <a:cs typeface="Calibri" panose="020F0502020204030204" pitchFamily="34" charset="0"/>
              </a:rPr>
              <a:t>Accelerator</a:t>
            </a:r>
            <a:r>
              <a:rPr lang="en-US" altLang="zh-CN" sz="4102" dirty="0">
                <a:latin typeface="Avenir Roman" panose="02000503020000020003" pitchFamily="2" charset="0"/>
                <a:cs typeface="Calibri" panose="020F0502020204030204" pitchFamily="34" charset="0"/>
              </a:rPr>
              <a:t> </a:t>
            </a:r>
            <a:r>
              <a:rPr lang="en-US" altLang="zh-CN" sz="4102" b="1" dirty="0">
                <a:solidFill>
                  <a:srgbClr val="FFFFFF"/>
                </a:solidFill>
                <a:latin typeface="Avenir Roman" panose="02000503020000020003" pitchFamily="2" charset="0"/>
                <a:cs typeface="Calibri" panose="020F0502020204030204" pitchFamily="34" charset="0"/>
              </a:rPr>
              <a:t>Facility</a:t>
            </a:r>
          </a:p>
        </p:txBody>
      </p:sp>
      <p:grpSp>
        <p:nvGrpSpPr>
          <p:cNvPr id="26" name="Group 25">
            <a:extLst>
              <a:ext uri="{FF2B5EF4-FFF2-40B4-BE49-F238E27FC236}">
                <a16:creationId xmlns:a16="http://schemas.microsoft.com/office/drawing/2014/main" id="{F8DE6B88-15D8-BF49-A4B0-2DD0FCB567FC}"/>
              </a:ext>
            </a:extLst>
          </p:cNvPr>
          <p:cNvGrpSpPr/>
          <p:nvPr/>
        </p:nvGrpSpPr>
        <p:grpSpPr>
          <a:xfrm>
            <a:off x="1377298" y="324819"/>
            <a:ext cx="4690077" cy="3669582"/>
            <a:chOff x="196851" y="57676"/>
            <a:chExt cx="4343401" cy="3578267"/>
          </a:xfrm>
        </p:grpSpPr>
        <p:pic>
          <p:nvPicPr>
            <p:cNvPr id="21" name="Picture 3"/>
            <p:cNvPicPr>
              <a:picLocks noChangeAspect="1" noChangeArrowheads="1"/>
            </p:cNvPicPr>
            <p:nvPr/>
          </p:nvPicPr>
          <p:blipFill rotWithShape="1">
            <a:blip r:embed="rId3"/>
            <a:srcRect l="1342" t="2985" r="1115" b="3989"/>
            <a:stretch/>
          </p:blipFill>
          <p:spPr bwMode="auto">
            <a:xfrm>
              <a:off x="196852" y="2349500"/>
              <a:ext cx="4343400" cy="1286443"/>
            </a:xfrm>
            <a:prstGeom prst="rect">
              <a:avLst/>
            </a:prstGeom>
            <a:noFill/>
          </p:spPr>
        </p:pic>
        <p:pic>
          <p:nvPicPr>
            <p:cNvPr id="25" name="Picture 24">
              <a:extLst>
                <a:ext uri="{FF2B5EF4-FFF2-40B4-BE49-F238E27FC236}">
                  <a16:creationId xmlns:a16="http://schemas.microsoft.com/office/drawing/2014/main" id="{2121CF55-4DE4-FA4D-B4C9-81D74DF3E5A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6851" y="57676"/>
              <a:ext cx="4343400" cy="2322730"/>
            </a:xfrm>
            <a:prstGeom prst="rect">
              <a:avLst/>
            </a:prstGeom>
          </p:spPr>
        </p:pic>
      </p:grpSp>
      <p:grpSp>
        <p:nvGrpSpPr>
          <p:cNvPr id="40" name="Group 39">
            <a:extLst>
              <a:ext uri="{FF2B5EF4-FFF2-40B4-BE49-F238E27FC236}">
                <a16:creationId xmlns:a16="http://schemas.microsoft.com/office/drawing/2014/main" id="{DC022F08-7E89-6344-BF04-A2060CFD3E5C}"/>
              </a:ext>
            </a:extLst>
          </p:cNvPr>
          <p:cNvGrpSpPr/>
          <p:nvPr/>
        </p:nvGrpSpPr>
        <p:grpSpPr>
          <a:xfrm>
            <a:off x="152400" y="4523212"/>
            <a:ext cx="15708154" cy="11906145"/>
            <a:chOff x="273050" y="4880131"/>
            <a:chExt cx="9107130" cy="11609869"/>
          </a:xfrm>
        </p:grpSpPr>
        <p:sp>
          <p:nvSpPr>
            <p:cNvPr id="11" name="Freeform 3"/>
            <p:cNvSpPr/>
            <p:nvPr/>
          </p:nvSpPr>
          <p:spPr>
            <a:xfrm>
              <a:off x="273050" y="4880131"/>
              <a:ext cx="9107130"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Roman" panose="02000503020000020003" pitchFamily="2" charset="0"/>
                </a:rPr>
                <a:t>What is it?</a:t>
              </a:r>
              <a:endParaRPr lang="zh-CN" altLang="en-US" sz="3692" b="1" dirty="0">
                <a:latin typeface="Avenir Roman" panose="02000503020000020003" pitchFamily="2" charset="0"/>
              </a:endParaRPr>
            </a:p>
          </p:txBody>
        </p:sp>
        <p:sp>
          <p:nvSpPr>
            <p:cNvPr id="38" name="Rectangle 37">
              <a:extLst>
                <a:ext uri="{FF2B5EF4-FFF2-40B4-BE49-F238E27FC236}">
                  <a16:creationId xmlns:a16="http://schemas.microsoft.com/office/drawing/2014/main" id="{98E66545-D881-714C-8E21-47455B84C62A}"/>
                </a:ext>
              </a:extLst>
            </p:cNvPr>
            <p:cNvSpPr/>
            <p:nvPr/>
          </p:nvSpPr>
          <p:spPr>
            <a:xfrm>
              <a:off x="273051" y="5626099"/>
              <a:ext cx="9107129" cy="10863901"/>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dirty="0">
                <a:latin typeface="Avenir Roman" panose="02000503020000020003" pitchFamily="2" charset="0"/>
              </a:endParaRPr>
            </a:p>
          </p:txBody>
        </p:sp>
      </p:grpSp>
      <p:grpSp>
        <p:nvGrpSpPr>
          <p:cNvPr id="72" name="Group 71">
            <a:extLst>
              <a:ext uri="{FF2B5EF4-FFF2-40B4-BE49-F238E27FC236}">
                <a16:creationId xmlns:a16="http://schemas.microsoft.com/office/drawing/2014/main" id="{7B82FF5F-D340-F847-9487-A645E29D3420}"/>
              </a:ext>
            </a:extLst>
          </p:cNvPr>
          <p:cNvGrpSpPr/>
          <p:nvPr/>
        </p:nvGrpSpPr>
        <p:grpSpPr>
          <a:xfrm>
            <a:off x="180754" y="16590839"/>
            <a:ext cx="15679800" cy="4312362"/>
            <a:chOff x="273050" y="4880131"/>
            <a:chExt cx="9317958" cy="4205052"/>
          </a:xfrm>
        </p:grpSpPr>
        <p:sp>
          <p:nvSpPr>
            <p:cNvPr id="73" name="Freeform 3">
              <a:extLst>
                <a:ext uri="{FF2B5EF4-FFF2-40B4-BE49-F238E27FC236}">
                  <a16:creationId xmlns:a16="http://schemas.microsoft.com/office/drawing/2014/main" id="{4BF032A1-B97F-5741-AB4C-DB8369EE3C3C}"/>
                </a:ext>
              </a:extLst>
            </p:cNvPr>
            <p:cNvSpPr/>
            <p:nvPr/>
          </p:nvSpPr>
          <p:spPr>
            <a:xfrm>
              <a:off x="273050" y="4880131"/>
              <a:ext cx="9317958"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Roman" panose="02000503020000020003" pitchFamily="2" charset="0"/>
                </a:rPr>
                <a:t>Tech Specs</a:t>
              </a:r>
              <a:endParaRPr lang="zh-CN" altLang="en-US" sz="3692" b="1" dirty="0">
                <a:latin typeface="Avenir Roman" panose="02000503020000020003" pitchFamily="2" charset="0"/>
              </a:endParaRPr>
            </a:p>
          </p:txBody>
        </p:sp>
        <p:sp>
          <p:nvSpPr>
            <p:cNvPr id="74" name="Rectangle 73">
              <a:extLst>
                <a:ext uri="{FF2B5EF4-FFF2-40B4-BE49-F238E27FC236}">
                  <a16:creationId xmlns:a16="http://schemas.microsoft.com/office/drawing/2014/main" id="{C0DBACD3-5CC0-A146-BC83-7E1D252E4FAC}"/>
                </a:ext>
              </a:extLst>
            </p:cNvPr>
            <p:cNvSpPr/>
            <p:nvPr/>
          </p:nvSpPr>
          <p:spPr>
            <a:xfrm>
              <a:off x="273050" y="5626100"/>
              <a:ext cx="9317958" cy="3459083"/>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61">
                <a:latin typeface="Avenir Roman" panose="02000503020000020003" pitchFamily="2" charset="0"/>
              </a:endParaRPr>
            </a:p>
          </p:txBody>
        </p:sp>
      </p:grpSp>
      <p:grpSp>
        <p:nvGrpSpPr>
          <p:cNvPr id="75" name="Group 74">
            <a:extLst>
              <a:ext uri="{FF2B5EF4-FFF2-40B4-BE49-F238E27FC236}">
                <a16:creationId xmlns:a16="http://schemas.microsoft.com/office/drawing/2014/main" id="{CFC8A5E8-9FE3-CC4D-8F10-2355B84AC266}"/>
              </a:ext>
            </a:extLst>
          </p:cNvPr>
          <p:cNvGrpSpPr/>
          <p:nvPr/>
        </p:nvGrpSpPr>
        <p:grpSpPr>
          <a:xfrm>
            <a:off x="16057628" y="4518033"/>
            <a:ext cx="16713336" cy="16283661"/>
            <a:chOff x="336929" y="4880131"/>
            <a:chExt cx="9254079" cy="15878454"/>
          </a:xfrm>
        </p:grpSpPr>
        <p:sp>
          <p:nvSpPr>
            <p:cNvPr id="76" name="Freeform 3">
              <a:extLst>
                <a:ext uri="{FF2B5EF4-FFF2-40B4-BE49-F238E27FC236}">
                  <a16:creationId xmlns:a16="http://schemas.microsoft.com/office/drawing/2014/main" id="{8A9A152D-EE33-7C40-B60D-E35506F1BA8F}"/>
                </a:ext>
              </a:extLst>
            </p:cNvPr>
            <p:cNvSpPr/>
            <p:nvPr/>
          </p:nvSpPr>
          <p:spPr>
            <a:xfrm>
              <a:off x="336929" y="4880131"/>
              <a:ext cx="9254079" cy="629996"/>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Roman" panose="02000503020000020003" pitchFamily="2" charset="0"/>
                </a:rPr>
                <a:t>Designing the Torus Magnet</a:t>
              </a:r>
              <a:endParaRPr lang="zh-CN" altLang="en-US" sz="3692" b="1" dirty="0">
                <a:latin typeface="Avenir Roman" panose="02000503020000020003" pitchFamily="2" charset="0"/>
              </a:endParaRPr>
            </a:p>
          </p:txBody>
        </p:sp>
        <p:sp>
          <p:nvSpPr>
            <p:cNvPr id="77" name="Rectangle 76">
              <a:extLst>
                <a:ext uri="{FF2B5EF4-FFF2-40B4-BE49-F238E27FC236}">
                  <a16:creationId xmlns:a16="http://schemas.microsoft.com/office/drawing/2014/main" id="{8523CCBE-903C-5743-AA1C-B9E021498E26}"/>
                </a:ext>
              </a:extLst>
            </p:cNvPr>
            <p:cNvSpPr/>
            <p:nvPr/>
          </p:nvSpPr>
          <p:spPr>
            <a:xfrm>
              <a:off x="336929" y="5626099"/>
              <a:ext cx="9254079" cy="15132486"/>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a:latin typeface="Avenir Roman" panose="02000503020000020003" pitchFamily="2" charset="0"/>
              </a:endParaRPr>
            </a:p>
          </p:txBody>
        </p:sp>
      </p:grpSp>
      <p:grpSp>
        <p:nvGrpSpPr>
          <p:cNvPr id="78" name="Group 77">
            <a:extLst>
              <a:ext uri="{FF2B5EF4-FFF2-40B4-BE49-F238E27FC236}">
                <a16:creationId xmlns:a16="http://schemas.microsoft.com/office/drawing/2014/main" id="{E85B806C-2204-AB42-A545-7279213779B8}"/>
              </a:ext>
            </a:extLst>
          </p:cNvPr>
          <p:cNvGrpSpPr/>
          <p:nvPr/>
        </p:nvGrpSpPr>
        <p:grpSpPr>
          <a:xfrm>
            <a:off x="25211391" y="41011338"/>
            <a:ext cx="7559571" cy="2738112"/>
            <a:chOff x="273050" y="5171109"/>
            <a:chExt cx="9317958" cy="3731589"/>
          </a:xfrm>
        </p:grpSpPr>
        <p:sp>
          <p:nvSpPr>
            <p:cNvPr id="79" name="Freeform 3">
              <a:extLst>
                <a:ext uri="{FF2B5EF4-FFF2-40B4-BE49-F238E27FC236}">
                  <a16:creationId xmlns:a16="http://schemas.microsoft.com/office/drawing/2014/main" id="{62184687-BC39-FF40-96EF-E6D790D71A6C}"/>
                </a:ext>
              </a:extLst>
            </p:cNvPr>
            <p:cNvSpPr/>
            <p:nvPr/>
          </p:nvSpPr>
          <p:spPr>
            <a:xfrm>
              <a:off x="273050" y="5171109"/>
              <a:ext cx="9317958" cy="840987"/>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Roman" panose="02000503020000020003" pitchFamily="2" charset="0"/>
                </a:rPr>
                <a:t>Contributing Institutions</a:t>
              </a:r>
              <a:endParaRPr lang="zh-CN" altLang="en-US" sz="3692" b="1" dirty="0">
                <a:latin typeface="Avenir Roman" panose="02000503020000020003" pitchFamily="2" charset="0"/>
              </a:endParaRPr>
            </a:p>
          </p:txBody>
        </p:sp>
        <p:sp>
          <p:nvSpPr>
            <p:cNvPr id="80" name="Rectangle 79">
              <a:extLst>
                <a:ext uri="{FF2B5EF4-FFF2-40B4-BE49-F238E27FC236}">
                  <a16:creationId xmlns:a16="http://schemas.microsoft.com/office/drawing/2014/main" id="{782D6FF9-7AE5-8244-867C-7E3F25D5E396}"/>
                </a:ext>
              </a:extLst>
            </p:cNvPr>
            <p:cNvSpPr/>
            <p:nvPr/>
          </p:nvSpPr>
          <p:spPr>
            <a:xfrm>
              <a:off x="273050" y="6154784"/>
              <a:ext cx="9317958" cy="2747914"/>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lIns="281320" rtlCol="0" anchor="ctr"/>
            <a:lstStyle/>
            <a:p>
              <a:pPr marL="351644" indent="-351644">
                <a:buFont typeface="Arial" panose="020B0604020202020204" pitchFamily="34" charset="0"/>
                <a:buChar char="•"/>
              </a:pPr>
              <a:r>
                <a:rPr lang="en-US" sz="2461" dirty="0">
                  <a:solidFill>
                    <a:schemeClr val="tx1"/>
                  </a:solidFill>
                  <a:latin typeface="Avenir Roman" panose="02000503020000020003" pitchFamily="2" charset="0"/>
                </a:rPr>
                <a:t>Jefferson Lab, Newport News, VA, USA</a:t>
              </a:r>
            </a:p>
            <a:p>
              <a:pPr marL="351644" indent="-351644">
                <a:buFont typeface="Arial" panose="020B0604020202020204" pitchFamily="34" charset="0"/>
                <a:buChar char="•"/>
              </a:pPr>
              <a:r>
                <a:rPr lang="en-US" sz="2461" dirty="0" err="1">
                  <a:solidFill>
                    <a:schemeClr val="tx1"/>
                  </a:solidFill>
                  <a:latin typeface="Avenir Roman" panose="02000503020000020003" pitchFamily="2" charset="0"/>
                </a:rPr>
                <a:t>Fermilab</a:t>
              </a:r>
              <a:r>
                <a:rPr lang="en-US" sz="2461" dirty="0">
                  <a:solidFill>
                    <a:schemeClr val="tx1"/>
                  </a:solidFill>
                  <a:latin typeface="Avenir Roman" panose="02000503020000020003" pitchFamily="2" charset="0"/>
                </a:rPr>
                <a:t>, Chicago, IL, USA</a:t>
              </a:r>
            </a:p>
          </p:txBody>
        </p:sp>
      </p:grpSp>
      <p:grpSp>
        <p:nvGrpSpPr>
          <p:cNvPr id="91" name="Group 90">
            <a:extLst>
              <a:ext uri="{FF2B5EF4-FFF2-40B4-BE49-F238E27FC236}">
                <a16:creationId xmlns:a16="http://schemas.microsoft.com/office/drawing/2014/main" id="{75E1649E-4D1F-8C40-9A74-FFE1DE45F88E}"/>
              </a:ext>
            </a:extLst>
          </p:cNvPr>
          <p:cNvGrpSpPr/>
          <p:nvPr/>
        </p:nvGrpSpPr>
        <p:grpSpPr>
          <a:xfrm>
            <a:off x="152400" y="21007865"/>
            <a:ext cx="24841200" cy="22741584"/>
            <a:chOff x="240400" y="4880131"/>
            <a:chExt cx="32060199" cy="10989151"/>
          </a:xfrm>
        </p:grpSpPr>
        <p:sp>
          <p:nvSpPr>
            <p:cNvPr id="92" name="Freeform 3">
              <a:extLst>
                <a:ext uri="{FF2B5EF4-FFF2-40B4-BE49-F238E27FC236}">
                  <a16:creationId xmlns:a16="http://schemas.microsoft.com/office/drawing/2014/main" id="{C035300C-3CC1-B041-B172-1E2ED75289BA}"/>
                </a:ext>
              </a:extLst>
            </p:cNvPr>
            <p:cNvSpPr/>
            <p:nvPr/>
          </p:nvSpPr>
          <p:spPr>
            <a:xfrm>
              <a:off x="240400" y="4880131"/>
              <a:ext cx="32060199" cy="328629"/>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Roman" panose="02000503020000020003" pitchFamily="2" charset="0"/>
                </a:rPr>
                <a:t>Building and Installing the Torus</a:t>
              </a:r>
              <a:endParaRPr lang="zh-CN" altLang="en-US" sz="3692" b="1" dirty="0">
                <a:latin typeface="Avenir Roman" panose="02000503020000020003" pitchFamily="2" charset="0"/>
              </a:endParaRPr>
            </a:p>
          </p:txBody>
        </p:sp>
        <p:sp>
          <p:nvSpPr>
            <p:cNvPr id="93" name="Rectangle 92">
              <a:extLst>
                <a:ext uri="{FF2B5EF4-FFF2-40B4-BE49-F238E27FC236}">
                  <a16:creationId xmlns:a16="http://schemas.microsoft.com/office/drawing/2014/main" id="{991033E5-17E2-1A4A-A0CA-555F1EA0D74C}"/>
                </a:ext>
              </a:extLst>
            </p:cNvPr>
            <p:cNvSpPr/>
            <p:nvPr/>
          </p:nvSpPr>
          <p:spPr>
            <a:xfrm>
              <a:off x="273050" y="5259336"/>
              <a:ext cx="32027549" cy="10609946"/>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dirty="0">
                <a:latin typeface="Avenir Roman" panose="02000503020000020003" pitchFamily="2" charset="0"/>
              </a:endParaRPr>
            </a:p>
          </p:txBody>
        </p:sp>
      </p:grpSp>
      <p:grpSp>
        <p:nvGrpSpPr>
          <p:cNvPr id="94" name="Group 93">
            <a:extLst>
              <a:ext uri="{FF2B5EF4-FFF2-40B4-BE49-F238E27FC236}">
                <a16:creationId xmlns:a16="http://schemas.microsoft.com/office/drawing/2014/main" id="{C13BEE0F-4138-9B4D-BD95-081D1AC29644}"/>
              </a:ext>
            </a:extLst>
          </p:cNvPr>
          <p:cNvGrpSpPr/>
          <p:nvPr/>
        </p:nvGrpSpPr>
        <p:grpSpPr>
          <a:xfrm>
            <a:off x="25211390" y="21007865"/>
            <a:ext cx="7559573" cy="19759134"/>
            <a:chOff x="273050" y="4880131"/>
            <a:chExt cx="9317958" cy="11114585"/>
          </a:xfrm>
        </p:grpSpPr>
        <p:sp>
          <p:nvSpPr>
            <p:cNvPr id="95" name="Freeform 3">
              <a:extLst>
                <a:ext uri="{FF2B5EF4-FFF2-40B4-BE49-F238E27FC236}">
                  <a16:creationId xmlns:a16="http://schemas.microsoft.com/office/drawing/2014/main" id="{3948DED3-E622-084A-B836-EB5755AC8277}"/>
                </a:ext>
              </a:extLst>
            </p:cNvPr>
            <p:cNvSpPr/>
            <p:nvPr/>
          </p:nvSpPr>
          <p:spPr>
            <a:xfrm>
              <a:off x="273050" y="4880131"/>
              <a:ext cx="9317958" cy="382550"/>
            </a:xfrm>
            <a:custGeom>
              <a:avLst/>
              <a:gdLst>
                <a:gd name="connsiteX0" fmla="*/ 0 w 9317958"/>
                <a:gd name="connsiteY0" fmla="*/ 0 h 629996"/>
                <a:gd name="connsiteX1" fmla="*/ 9317958 w 9317958"/>
                <a:gd name="connsiteY1" fmla="*/ 0 h 629996"/>
                <a:gd name="connsiteX2" fmla="*/ 9317958 w 9317958"/>
                <a:gd name="connsiteY2" fmla="*/ 629996 h 629996"/>
                <a:gd name="connsiteX3" fmla="*/ 0 w 9317958"/>
                <a:gd name="connsiteY3" fmla="*/ 629996 h 629996"/>
                <a:gd name="connsiteX4" fmla="*/ 0 w 9317958"/>
                <a:gd name="connsiteY4" fmla="*/ 0 h 629996"/>
              </a:gdLst>
              <a:ahLst/>
              <a:cxnLst>
                <a:cxn ang="0">
                  <a:pos x="connsiteX0" y="connsiteY0"/>
                </a:cxn>
                <a:cxn ang="1">
                  <a:pos x="connsiteX1" y="connsiteY1"/>
                </a:cxn>
                <a:cxn ang="2">
                  <a:pos x="connsiteX2" y="connsiteY2"/>
                </a:cxn>
                <a:cxn ang="3">
                  <a:pos x="connsiteX3" y="connsiteY3"/>
                </a:cxn>
                <a:cxn ang="4">
                  <a:pos x="connsiteX4" y="connsiteY4"/>
                </a:cxn>
              </a:cxnLst>
              <a:rect l="l" t="t" r="r" b="b"/>
              <a:pathLst>
                <a:path w="9317958" h="629996">
                  <a:moveTo>
                    <a:pt x="0" y="0"/>
                  </a:moveTo>
                  <a:lnTo>
                    <a:pt x="9317958" y="0"/>
                  </a:lnTo>
                  <a:lnTo>
                    <a:pt x="9317958" y="629996"/>
                  </a:lnTo>
                  <a:lnTo>
                    <a:pt x="0" y="629996"/>
                  </a:lnTo>
                  <a:lnTo>
                    <a:pt x="0" y="0"/>
                  </a:lnTo>
                </a:path>
              </a:pathLst>
            </a:cu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w="12700">
              <a:solidFill>
                <a:srgbClr val="000000">
                  <a:alpha val="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92" b="1" dirty="0">
                  <a:latin typeface="Avenir Roman" panose="02000503020000020003" pitchFamily="2" charset="0"/>
                </a:rPr>
                <a:t>Did you know?</a:t>
              </a:r>
              <a:endParaRPr lang="zh-CN" altLang="en-US" sz="3692" b="1" dirty="0">
                <a:latin typeface="Avenir Roman" panose="02000503020000020003" pitchFamily="2" charset="0"/>
              </a:endParaRPr>
            </a:p>
          </p:txBody>
        </p:sp>
        <p:sp>
          <p:nvSpPr>
            <p:cNvPr id="96" name="Rectangle 95">
              <a:extLst>
                <a:ext uri="{FF2B5EF4-FFF2-40B4-BE49-F238E27FC236}">
                  <a16:creationId xmlns:a16="http://schemas.microsoft.com/office/drawing/2014/main" id="{3C7D140C-3D54-DE4C-A2B6-12D2FC1A8E2F}"/>
                </a:ext>
              </a:extLst>
            </p:cNvPr>
            <p:cNvSpPr/>
            <p:nvPr/>
          </p:nvSpPr>
          <p:spPr>
            <a:xfrm>
              <a:off x="273050" y="5321555"/>
              <a:ext cx="9317958" cy="10673161"/>
            </a:xfrm>
            <a:prstGeom prst="rect">
              <a:avLst/>
            </a:prstGeom>
            <a:gradFill flip="none" rotWithShape="1">
              <a:gsLst>
                <a:gs pos="0">
                  <a:schemeClr val="bg1"/>
                </a:gs>
                <a:gs pos="100000">
                  <a:srgbClr val="E6FCFF"/>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940" dirty="0">
                <a:latin typeface="Avenir Roman" panose="02000503020000020003" pitchFamily="2" charset="0"/>
              </a:endParaRPr>
            </a:p>
          </p:txBody>
        </p:sp>
      </p:grpSp>
      <p:sp>
        <p:nvSpPr>
          <p:cNvPr id="115" name="TextBox 114">
            <a:extLst>
              <a:ext uri="{FF2B5EF4-FFF2-40B4-BE49-F238E27FC236}">
                <a16:creationId xmlns:a16="http://schemas.microsoft.com/office/drawing/2014/main" id="{F52275B9-DDD0-D143-A431-59B197F39F9A}"/>
              </a:ext>
            </a:extLst>
          </p:cNvPr>
          <p:cNvSpPr txBox="1"/>
          <p:nvPr/>
        </p:nvSpPr>
        <p:spPr>
          <a:xfrm>
            <a:off x="517869" y="5366437"/>
            <a:ext cx="14236162" cy="2424833"/>
          </a:xfrm>
          <a:prstGeom prst="rect">
            <a:avLst/>
          </a:prstGeom>
          <a:noFill/>
        </p:spPr>
        <p:txBody>
          <a:bodyPr wrap="square" rtlCol="0">
            <a:spAutoFit/>
          </a:bodyPr>
          <a:lstStyle/>
          <a:p>
            <a:r>
              <a:rPr lang="en-US" sz="2461" dirty="0">
                <a:latin typeface="Avenir Roman" panose="02000503020000020003" pitchFamily="2" charset="0"/>
              </a:rPr>
              <a:t>The Torus Superconducting Magnet is used to:</a:t>
            </a:r>
          </a:p>
          <a:p>
            <a:endParaRPr lang="en-US" sz="2461" dirty="0">
              <a:latin typeface="Avenir Roman" panose="02000503020000020003" pitchFamily="2" charset="0"/>
            </a:endParaRPr>
          </a:p>
          <a:p>
            <a:pPr marL="468859" indent="-468859">
              <a:buFont typeface="Arial" panose="020B0604020202020204" pitchFamily="34" charset="0"/>
              <a:buChar char="•"/>
            </a:pPr>
            <a:r>
              <a:rPr lang="en-US" sz="2461" b="1" dirty="0">
                <a:latin typeface="Avenir Roman" panose="02000503020000020003" pitchFamily="2" charset="0"/>
              </a:rPr>
              <a:t>Bend the particle trajectories so the detectors can measure their momentum</a:t>
            </a:r>
          </a:p>
          <a:p>
            <a:endParaRPr lang="en-US" sz="2461" dirty="0">
              <a:latin typeface="Avenir Roman" panose="02000503020000020003" pitchFamily="2" charset="0"/>
            </a:endParaRPr>
          </a:p>
          <a:p>
            <a:r>
              <a:rPr lang="en-US" sz="2461" dirty="0">
                <a:latin typeface="Avenir Roman" panose="02000503020000020003" pitchFamily="2" charset="0"/>
              </a:rPr>
              <a:t>The charged particles produced by nuclear reactions between the beam and the target are steered by the Torus’ magnetic field so that they can be detected by the different physics detectors.</a:t>
            </a:r>
          </a:p>
        </p:txBody>
      </p:sp>
      <p:sp>
        <p:nvSpPr>
          <p:cNvPr id="116" name="TextBox 115">
            <a:extLst>
              <a:ext uri="{FF2B5EF4-FFF2-40B4-BE49-F238E27FC236}">
                <a16:creationId xmlns:a16="http://schemas.microsoft.com/office/drawing/2014/main" id="{323CD00F-ADBC-2B43-9718-303BDECFA26D}"/>
              </a:ext>
            </a:extLst>
          </p:cNvPr>
          <p:cNvSpPr txBox="1"/>
          <p:nvPr/>
        </p:nvSpPr>
        <p:spPr>
          <a:xfrm>
            <a:off x="25638278" y="22596791"/>
            <a:ext cx="6083638" cy="18081488"/>
          </a:xfrm>
          <a:prstGeom prst="rect">
            <a:avLst/>
          </a:prstGeom>
          <a:noFill/>
        </p:spPr>
        <p:txBody>
          <a:bodyPr wrap="square" rtlCol="0">
            <a:spAutoFit/>
          </a:bodyPr>
          <a:lstStyle/>
          <a:p>
            <a:pPr marL="351644" indent="-351644">
              <a:buFont typeface="Arial" panose="020B0604020202020204" pitchFamily="34" charset="0"/>
              <a:buChar char="•"/>
            </a:pPr>
            <a:r>
              <a:rPr lang="en-US" sz="2051" dirty="0">
                <a:latin typeface="Avenir Roman" panose="02000503020000020003" pitchFamily="2" charset="0"/>
              </a:rPr>
              <a:t>The freezer in your refrigerator at home keeps your ice-cream cold at -18</a:t>
            </a:r>
            <a:r>
              <a:rPr lang="en-US" sz="2051" baseline="30000" dirty="0">
                <a:latin typeface="Avenir Roman" panose="02000503020000020003" pitchFamily="2" charset="0"/>
              </a:rPr>
              <a:t>o</a:t>
            </a:r>
            <a:r>
              <a:rPr lang="en-US" sz="2051" dirty="0">
                <a:latin typeface="Avenir Roman" panose="02000503020000020003" pitchFamily="2" charset="0"/>
              </a:rPr>
              <a:t>C (about 0</a:t>
            </a:r>
            <a:r>
              <a:rPr lang="en-US" sz="2051" baseline="30000" dirty="0">
                <a:latin typeface="Avenir Roman" panose="02000503020000020003" pitchFamily="2" charset="0"/>
              </a:rPr>
              <a:t>o</a:t>
            </a:r>
            <a:r>
              <a:rPr lang="en-US" sz="2051" dirty="0">
                <a:latin typeface="Avenir Roman" panose="02000503020000020003" pitchFamily="2" charset="0"/>
              </a:rPr>
              <a:t>F). The Torus superconducting coils are kept cold at -268</a:t>
            </a:r>
            <a:r>
              <a:rPr lang="en-US" sz="2051" baseline="30000" dirty="0">
                <a:latin typeface="Avenir Roman" panose="02000503020000020003" pitchFamily="2" charset="0"/>
              </a:rPr>
              <a:t>o</a:t>
            </a:r>
            <a:r>
              <a:rPr lang="en-US" sz="2051" dirty="0">
                <a:latin typeface="Avenir Roman" panose="02000503020000020003" pitchFamily="2" charset="0"/>
              </a:rPr>
              <a:t>C (-450</a:t>
            </a:r>
            <a:r>
              <a:rPr lang="en-US" sz="2051" baseline="30000" dirty="0">
                <a:latin typeface="Avenir Roman" panose="02000503020000020003" pitchFamily="2" charset="0"/>
              </a:rPr>
              <a:t>o</a:t>
            </a:r>
            <a:r>
              <a:rPr lang="en-US" sz="2051" dirty="0">
                <a:latin typeface="Avenir Roman" panose="02000503020000020003" pitchFamily="2" charset="0"/>
              </a:rPr>
              <a:t>F) – nearly as cold as outer space!</a:t>
            </a:r>
          </a:p>
          <a:p>
            <a:endParaRPr lang="en-US" sz="2051" dirty="0">
              <a:latin typeface="Avenir Roman" panose="02000503020000020003" pitchFamily="2" charset="0"/>
            </a:endParaRP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r>
              <a:rPr lang="en-US" sz="2051" dirty="0">
                <a:latin typeface="Avenir Roman" panose="02000503020000020003" pitchFamily="2" charset="0"/>
              </a:rPr>
              <a:t>If you took all the superconducting filaments used to wind the magnet coils and laid them end-to-end, they would stretch for more than one million miles – that’s 4 times the distance to the moon!</a:t>
            </a: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r>
              <a:rPr lang="en-US" sz="2051" dirty="0">
                <a:latin typeface="Avenir Roman" panose="02000503020000020003" pitchFamily="2" charset="0"/>
              </a:rPr>
              <a:t>Superconductivity was discovered at 4pm in the afternoon on Saturday April 08</a:t>
            </a:r>
            <a:r>
              <a:rPr lang="en-US" sz="2051" baseline="30000" dirty="0">
                <a:latin typeface="Avenir Roman" panose="02000503020000020003" pitchFamily="2" charset="0"/>
              </a:rPr>
              <a:t>th</a:t>
            </a:r>
            <a:r>
              <a:rPr lang="en-US" sz="2051" dirty="0">
                <a:latin typeface="Avenir Roman" panose="02000503020000020003" pitchFamily="2" charset="0"/>
              </a:rPr>
              <a:t> 1911 by a Dutchman, </a:t>
            </a:r>
            <a:r>
              <a:rPr lang="en-US" sz="2051" dirty="0" err="1">
                <a:latin typeface="Avenir Roman" panose="02000503020000020003" pitchFamily="2" charset="0"/>
              </a:rPr>
              <a:t>Kamerlingh</a:t>
            </a:r>
            <a:r>
              <a:rPr lang="en-US" sz="2051" dirty="0">
                <a:latin typeface="Avenir Roman" panose="02000503020000020003" pitchFamily="2" charset="0"/>
              </a:rPr>
              <a:t> </a:t>
            </a:r>
            <a:r>
              <a:rPr lang="en-US" sz="2051" dirty="0" err="1">
                <a:latin typeface="Avenir Roman" panose="02000503020000020003" pitchFamily="2" charset="0"/>
              </a:rPr>
              <a:t>Onnes</a:t>
            </a:r>
            <a:r>
              <a:rPr lang="en-US" sz="2051" dirty="0">
                <a:latin typeface="Avenir Roman" panose="02000503020000020003" pitchFamily="2" charset="0"/>
              </a:rPr>
              <a:t>.</a:t>
            </a:r>
          </a:p>
          <a:p>
            <a:endParaRPr lang="en-US" sz="2051" dirty="0">
              <a:latin typeface="Avenir Roman" panose="02000503020000020003" pitchFamily="2" charset="0"/>
            </a:endParaRPr>
          </a:p>
          <a:p>
            <a:endParaRPr lang="en-US" sz="2051" dirty="0">
              <a:latin typeface="Avenir Roman" panose="02000503020000020003" pitchFamily="2" charset="0"/>
            </a:endParaRPr>
          </a:p>
          <a:p>
            <a:pPr marL="351644" indent="-351644">
              <a:buFont typeface="Arial" panose="020B0604020202020204" pitchFamily="34" charset="0"/>
              <a:buChar char="•"/>
            </a:pPr>
            <a:r>
              <a:rPr lang="en-US" sz="2051" dirty="0">
                <a:latin typeface="Avenir Roman" panose="02000503020000020003" pitchFamily="2" charset="0"/>
              </a:rPr>
              <a:t>The Torus magnet weighs 28 tons – that’s 2 school buses full of kids who have just had lunch!</a:t>
            </a:r>
          </a:p>
          <a:p>
            <a:pPr marL="351644" indent="-351644">
              <a:buFont typeface="Arial" panose="020B0604020202020204" pitchFamily="34" charset="0"/>
              <a:buChar char="•"/>
            </a:pPr>
            <a:endParaRPr lang="en-US" sz="2051" dirty="0">
              <a:latin typeface="Avenir Roman" panose="02000503020000020003" pitchFamily="2" charset="0"/>
            </a:endParaRPr>
          </a:p>
          <a:p>
            <a:endParaRPr lang="en-US" sz="2051" dirty="0">
              <a:latin typeface="Avenir Roman" panose="02000503020000020003" pitchFamily="2" charset="0"/>
            </a:endParaRP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r>
              <a:rPr lang="en-US" sz="2051" dirty="0">
                <a:latin typeface="Avenir Roman" panose="02000503020000020003" pitchFamily="2" charset="0"/>
              </a:rPr>
              <a:t>The Torus magnet took 3 years and more than 200 people to build!</a:t>
            </a: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r>
              <a:rPr lang="en-US" sz="2051" dirty="0">
                <a:latin typeface="Avenir Roman" panose="02000503020000020003" pitchFamily="2" charset="0"/>
              </a:rPr>
              <a:t>When the Torus is fully powered up, it has as much energy as 9 Toyota SUVs traveling at 75 MPH on the highway or nearly 7 pounds of TNT!</a:t>
            </a:r>
          </a:p>
          <a:p>
            <a:endParaRPr lang="en-US" sz="2051" dirty="0">
              <a:latin typeface="Avenir Roman" panose="02000503020000020003" pitchFamily="2" charset="0"/>
            </a:endParaRPr>
          </a:p>
          <a:p>
            <a:endParaRPr lang="en-US" sz="2051" dirty="0">
              <a:latin typeface="Avenir Roman" panose="02000503020000020003" pitchFamily="2" charset="0"/>
            </a:endParaRPr>
          </a:p>
          <a:p>
            <a:pPr marL="351644" indent="-351644">
              <a:buFont typeface="Arial" panose="020B0604020202020204" pitchFamily="34" charset="0"/>
              <a:buChar char="•"/>
            </a:pPr>
            <a:r>
              <a:rPr lang="en-US" sz="2051" dirty="0">
                <a:latin typeface="Avenir Roman" panose="02000503020000020003" pitchFamily="2" charset="0"/>
              </a:rPr>
              <a:t>Niobium Titanium is the superconductor used in the Torus coils. The metal Niobium is presently only mined in two places on Earth – Brazil and Canada.</a:t>
            </a: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r>
              <a:rPr lang="en-US" sz="2051" dirty="0">
                <a:latin typeface="Avenir Roman" panose="02000503020000020003" pitchFamily="2" charset="0"/>
              </a:rPr>
              <a:t>The magnetic field produced by the Torus magnet is more than 71000 times stronger that the Earth’s magnetic field!</a:t>
            </a: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r>
              <a:rPr lang="en-US" sz="2051" dirty="0">
                <a:latin typeface="Avenir Roman" panose="02000503020000020003" pitchFamily="2" charset="0"/>
              </a:rPr>
              <a:t>A single Torus wire has 150,000 Niobium Titanium filaments.</a:t>
            </a:r>
          </a:p>
          <a:p>
            <a:pPr marL="351644" indent="-351644">
              <a:buFont typeface="Arial" panose="020B0604020202020204" pitchFamily="34" charset="0"/>
              <a:buChar char="•"/>
            </a:pPr>
            <a:endParaRPr lang="en-US" sz="2051" dirty="0">
              <a:latin typeface="Avenir Roman" panose="02000503020000020003" pitchFamily="2" charset="0"/>
            </a:endParaRPr>
          </a:p>
          <a:p>
            <a:endParaRPr lang="en-US" sz="2051" dirty="0">
              <a:latin typeface="Avenir Roman" panose="02000503020000020003" pitchFamily="2" charset="0"/>
            </a:endParaRPr>
          </a:p>
          <a:p>
            <a:pPr marL="351644" indent="-351644">
              <a:buFont typeface="Arial" panose="020B0604020202020204" pitchFamily="34" charset="0"/>
              <a:buChar char="•"/>
            </a:pPr>
            <a:endParaRPr lang="en-US" sz="2051" dirty="0">
              <a:latin typeface="Avenir Roman" panose="02000503020000020003" pitchFamily="2" charset="0"/>
            </a:endParaRPr>
          </a:p>
          <a:p>
            <a:pPr marL="351644" indent="-351644">
              <a:buFont typeface="Arial" panose="020B0604020202020204" pitchFamily="34" charset="0"/>
              <a:buChar char="•"/>
            </a:pPr>
            <a:r>
              <a:rPr lang="en-US" sz="2051" b="1" dirty="0">
                <a:solidFill>
                  <a:srgbClr val="FF0000"/>
                </a:solidFill>
                <a:latin typeface="Avenir Roman" panose="02000503020000020003" pitchFamily="2" charset="0"/>
              </a:rPr>
              <a:t>YOU ARE STANDING NEXT TO THE ONLY SUPERCONDUCTING MAGNET OF THIS TYPE IN THE WORLD!  </a:t>
            </a:r>
            <a:r>
              <a:rPr lang="en-US" sz="2051" b="1" dirty="0">
                <a:solidFill>
                  <a:srgbClr val="FF0000"/>
                </a:solidFill>
                <a:latin typeface="Avenir Roman" panose="02000503020000020003" pitchFamily="2" charset="0"/>
                <a:sym typeface="Wingdings" panose="05000000000000000000" pitchFamily="2" charset="2"/>
              </a:rPr>
              <a:t>Go on …………touch it and tell your friends that you made history today!!</a:t>
            </a:r>
            <a:endParaRPr lang="en-US" sz="2051" b="1" dirty="0">
              <a:solidFill>
                <a:srgbClr val="FF0000"/>
              </a:solidFill>
              <a:latin typeface="Avenir Roman" panose="02000503020000020003" pitchFamily="2" charset="0"/>
            </a:endParaRPr>
          </a:p>
        </p:txBody>
      </p:sp>
      <p:sp>
        <p:nvSpPr>
          <p:cNvPr id="117" name="TextBox 116">
            <a:extLst>
              <a:ext uri="{FF2B5EF4-FFF2-40B4-BE49-F238E27FC236}">
                <a16:creationId xmlns:a16="http://schemas.microsoft.com/office/drawing/2014/main" id="{419DCABD-DA3F-1847-AFC9-5CA89AADAD05}"/>
              </a:ext>
            </a:extLst>
          </p:cNvPr>
          <p:cNvSpPr txBox="1"/>
          <p:nvPr/>
        </p:nvSpPr>
        <p:spPr>
          <a:xfrm>
            <a:off x="7410236" y="14651850"/>
            <a:ext cx="8255439" cy="1672843"/>
          </a:xfrm>
          <a:prstGeom prst="rect">
            <a:avLst/>
          </a:prstGeom>
          <a:noFill/>
          <a:ln>
            <a:solidFill>
              <a:schemeClr val="accent1">
                <a:shade val="50000"/>
              </a:schemeClr>
            </a:solidFill>
          </a:ln>
        </p:spPr>
        <p:txBody>
          <a:bodyPr wrap="square" tIns="93773" rtlCol="0">
            <a:spAutoFit/>
          </a:bodyPr>
          <a:lstStyle/>
          <a:p>
            <a:pPr algn="just"/>
            <a:r>
              <a:rPr lang="en-US" sz="1940" i="1" dirty="0">
                <a:latin typeface="Avenir Roman" panose="02000503020000020003" pitchFamily="2" charset="0"/>
              </a:rPr>
              <a:t>Left</a:t>
            </a:r>
            <a:r>
              <a:rPr lang="en-US" sz="1940" dirty="0">
                <a:latin typeface="Avenir Roman" panose="02000503020000020003" pitchFamily="2" charset="0"/>
              </a:rPr>
              <a:t>: The Torus magnet has 6 superconducting coils located within a vacuum jacket.  The coils are cooled to -268</a:t>
            </a:r>
            <a:r>
              <a:rPr lang="en-US" sz="1940" baseline="30000" dirty="0">
                <a:latin typeface="Avenir Roman" panose="02000503020000020003" pitchFamily="2" charset="0"/>
              </a:rPr>
              <a:t>o</a:t>
            </a:r>
            <a:r>
              <a:rPr lang="en-US" sz="1940" dirty="0">
                <a:latin typeface="Avenir Roman" panose="02000503020000020003" pitchFamily="2" charset="0"/>
              </a:rPr>
              <a:t>C (-450</a:t>
            </a:r>
            <a:r>
              <a:rPr lang="en-US" sz="1940" baseline="30000" dirty="0">
                <a:latin typeface="Avenir Roman" panose="02000503020000020003" pitchFamily="2" charset="0"/>
              </a:rPr>
              <a:t>o</a:t>
            </a:r>
            <a:r>
              <a:rPr lang="en-US" sz="1940" dirty="0">
                <a:latin typeface="Avenir Roman" panose="02000503020000020003" pitchFamily="2" charset="0"/>
              </a:rPr>
              <a:t>F). The vacuum jacket is like a thermos flask but in this case helps to keep the coils cold rather than hot.</a:t>
            </a:r>
          </a:p>
          <a:p>
            <a:pPr algn="just"/>
            <a:r>
              <a:rPr lang="en-US" sz="1940" i="1" dirty="0">
                <a:latin typeface="Avenir Roman" panose="02000503020000020003" pitchFamily="2" charset="0"/>
              </a:rPr>
              <a:t>Top</a:t>
            </a:r>
            <a:r>
              <a:rPr lang="en-US" sz="1940" dirty="0">
                <a:latin typeface="Avenir Roman" panose="02000503020000020003" pitchFamily="2" charset="0"/>
              </a:rPr>
              <a:t>: The Torus magnet surrounded by physics detectors</a:t>
            </a:r>
          </a:p>
        </p:txBody>
      </p:sp>
      <p:sp>
        <p:nvSpPr>
          <p:cNvPr id="119" name="TextBox 118">
            <a:extLst>
              <a:ext uri="{FF2B5EF4-FFF2-40B4-BE49-F238E27FC236}">
                <a16:creationId xmlns:a16="http://schemas.microsoft.com/office/drawing/2014/main" id="{1392D772-51D1-9249-8E0A-45A30B167231}"/>
              </a:ext>
            </a:extLst>
          </p:cNvPr>
          <p:cNvSpPr txBox="1"/>
          <p:nvPr/>
        </p:nvSpPr>
        <p:spPr>
          <a:xfrm>
            <a:off x="271955" y="28873345"/>
            <a:ext cx="12424341" cy="439399"/>
          </a:xfrm>
          <a:prstGeom prst="rect">
            <a:avLst/>
          </a:prstGeom>
          <a:noFill/>
          <a:ln>
            <a:solidFill>
              <a:schemeClr val="accent1">
                <a:shade val="50000"/>
              </a:schemeClr>
            </a:solidFill>
          </a:ln>
        </p:spPr>
        <p:txBody>
          <a:bodyPr wrap="square" tIns="93773" rtlCol="0">
            <a:spAutoFit/>
          </a:bodyPr>
          <a:lstStyle/>
          <a:p>
            <a:pPr algn="ctr"/>
            <a:r>
              <a:rPr lang="en-US" sz="1940" dirty="0">
                <a:latin typeface="Avenir Roman" panose="02000503020000020003" pitchFamily="2" charset="0"/>
              </a:rPr>
              <a:t>Superconducting coils being wound at </a:t>
            </a:r>
            <a:r>
              <a:rPr lang="en-US" sz="1940" dirty="0" err="1">
                <a:latin typeface="Avenir Roman" panose="02000503020000020003" pitchFamily="2" charset="0"/>
              </a:rPr>
              <a:t>Fermilab</a:t>
            </a:r>
            <a:r>
              <a:rPr lang="en-US" sz="1940" dirty="0">
                <a:latin typeface="Avenir Roman" panose="02000503020000020003" pitchFamily="2" charset="0"/>
              </a:rPr>
              <a:t>, Chicago</a:t>
            </a:r>
          </a:p>
        </p:txBody>
      </p:sp>
      <p:sp>
        <p:nvSpPr>
          <p:cNvPr id="129" name="TextBox 128">
            <a:extLst>
              <a:ext uri="{FF2B5EF4-FFF2-40B4-BE49-F238E27FC236}">
                <a16:creationId xmlns:a16="http://schemas.microsoft.com/office/drawing/2014/main" id="{7C04ECAE-6054-C742-B40A-70317B23DFBA}"/>
              </a:ext>
            </a:extLst>
          </p:cNvPr>
          <p:cNvSpPr txBox="1"/>
          <p:nvPr/>
        </p:nvSpPr>
        <p:spPr>
          <a:xfrm>
            <a:off x="16134235" y="19664867"/>
            <a:ext cx="16422746" cy="1060519"/>
          </a:xfrm>
          <a:prstGeom prst="rect">
            <a:avLst/>
          </a:prstGeom>
          <a:noFill/>
          <a:ln>
            <a:solidFill>
              <a:schemeClr val="accent1">
                <a:shade val="50000"/>
              </a:schemeClr>
            </a:solidFill>
          </a:ln>
        </p:spPr>
        <p:txBody>
          <a:bodyPr wrap="square" tIns="93773" rtlCol="0">
            <a:spAutoFit/>
          </a:bodyPr>
          <a:lstStyle/>
          <a:p>
            <a:pPr algn="just"/>
            <a:r>
              <a:rPr lang="en-US" sz="1940" dirty="0">
                <a:latin typeface="Avenir Roman" panose="02000503020000020003" pitchFamily="2" charset="0"/>
              </a:rPr>
              <a:t>Some design calculations. </a:t>
            </a:r>
            <a:r>
              <a:rPr lang="en-US" sz="1940" i="1" dirty="0">
                <a:latin typeface="Avenir Roman" panose="02000503020000020003" pitchFamily="2" charset="0"/>
              </a:rPr>
              <a:t>Top left</a:t>
            </a:r>
            <a:r>
              <a:rPr lang="en-US" sz="1940" dirty="0">
                <a:latin typeface="Avenir Roman" panose="02000503020000020003" pitchFamily="2" charset="0"/>
              </a:rPr>
              <a:t>: Circulating currents in the thermal shield of a superconducting coil </a:t>
            </a:r>
            <a:r>
              <a:rPr lang="en-US" sz="1940" i="1" dirty="0">
                <a:latin typeface="Avenir Roman" panose="02000503020000020003" pitchFamily="2" charset="0"/>
              </a:rPr>
              <a:t>Top Right</a:t>
            </a:r>
            <a:r>
              <a:rPr lang="en-US" sz="1940" dirty="0">
                <a:latin typeface="Avenir Roman" panose="02000503020000020003" pitchFamily="2" charset="0"/>
              </a:rPr>
              <a:t>: Some of the key equations used to design the superconducting coils.  </a:t>
            </a:r>
            <a:r>
              <a:rPr lang="en-US" sz="1940" i="1" dirty="0">
                <a:latin typeface="Avenir Roman" panose="02000503020000020003" pitchFamily="2" charset="0"/>
              </a:rPr>
              <a:t>Bottom Left</a:t>
            </a:r>
            <a:r>
              <a:rPr lang="en-US" sz="1940" dirty="0">
                <a:latin typeface="Avenir Roman" panose="02000503020000020003" pitchFamily="2" charset="0"/>
              </a:rPr>
              <a:t>: Design of the joints between the superconducting coils. </a:t>
            </a:r>
            <a:r>
              <a:rPr lang="en-US" sz="1940" i="1" dirty="0">
                <a:latin typeface="Avenir Roman" panose="02000503020000020003" pitchFamily="2" charset="0"/>
              </a:rPr>
              <a:t>Bottom Right</a:t>
            </a:r>
            <a:r>
              <a:rPr lang="en-US" sz="1940" dirty="0">
                <a:latin typeface="Avenir Roman" panose="02000503020000020003" pitchFamily="2" charset="0"/>
              </a:rPr>
              <a:t>: Electrical resistance (voltage/current) of the joints </a:t>
            </a:r>
            <a:r>
              <a:rPr lang="en-US" sz="1940">
                <a:latin typeface="Avenir Roman" panose="02000503020000020003" pitchFamily="2" charset="0"/>
              </a:rPr>
              <a:t>between the coils </a:t>
            </a:r>
            <a:r>
              <a:rPr lang="en-US" sz="1940" dirty="0">
                <a:latin typeface="Avenir Roman" panose="02000503020000020003" pitchFamily="2" charset="0"/>
              </a:rPr>
              <a:t>in various magnetic fields.</a:t>
            </a:r>
          </a:p>
        </p:txBody>
      </p:sp>
      <p:pic>
        <p:nvPicPr>
          <p:cNvPr id="102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795" y="7765872"/>
            <a:ext cx="6972475" cy="8607375"/>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8" name="Picture 2"/>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92469" y="17476911"/>
            <a:ext cx="5789784" cy="33213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97" name="Group 15"/>
          <p:cNvGrpSpPr>
            <a:grpSpLocks/>
          </p:cNvGrpSpPr>
          <p:nvPr/>
        </p:nvGrpSpPr>
        <p:grpSpPr bwMode="auto">
          <a:xfrm>
            <a:off x="7369877" y="7765871"/>
            <a:ext cx="8336159" cy="6716873"/>
            <a:chOff x="2450077" y="868634"/>
            <a:chExt cx="6465323" cy="5527215"/>
          </a:xfrm>
        </p:grpSpPr>
        <p:pic>
          <p:nvPicPr>
            <p:cNvPr id="98" name="Picture 97"/>
            <p:cNvPicPr>
              <a:picLocks/>
            </p:cNvPicPr>
            <p:nvPr/>
          </p:nvPicPr>
          <p:blipFill>
            <a:blip r:embed="rId7"/>
            <a:srcRect l="-613" b="1396"/>
            <a:stretch>
              <a:fillRect/>
            </a:stretch>
          </p:blipFill>
          <p:spPr bwMode="auto">
            <a:xfrm>
              <a:off x="2450077" y="868634"/>
              <a:ext cx="6465323" cy="5527215"/>
            </a:xfrm>
            <a:prstGeom prst="rect">
              <a:avLst/>
            </a:prstGeom>
          </p:spPr>
        </p:pic>
        <p:sp>
          <p:nvSpPr>
            <p:cNvPr id="104" name="Rectangle 21"/>
            <p:cNvSpPr>
              <a:spLocks noChangeArrowheads="1"/>
            </p:cNvSpPr>
            <p:nvPr/>
          </p:nvSpPr>
          <p:spPr bwMode="auto">
            <a:xfrm>
              <a:off x="2492962" y="5710106"/>
              <a:ext cx="1447807" cy="685743"/>
            </a:xfrm>
            <a:prstGeom prst="rect">
              <a:avLst/>
            </a:prstGeom>
            <a:solidFill>
              <a:srgbClr val="2A2A2A"/>
            </a:solidFill>
            <a:ln w="9525">
              <a:noFill/>
              <a:round/>
              <a:headEnd/>
              <a:tailEnd/>
            </a:ln>
          </p:spPr>
          <p:txBody>
            <a:bodyPr>
              <a:prstTxWarp prst="textNoShape">
                <a:avLst/>
              </a:prstTxWarp>
            </a:bodyPr>
            <a:lstStyle/>
            <a:p>
              <a:pPr eaLnBrk="0" hangingPunct="0"/>
              <a:endParaRPr lang="en-US" sz="2461">
                <a:latin typeface="Avenir Roman" panose="02000503020000020003" pitchFamily="2" charset="0"/>
              </a:endParaRPr>
            </a:p>
          </p:txBody>
        </p:sp>
      </p:grpSp>
      <p:pic>
        <p:nvPicPr>
          <p:cNvPr id="1027" name="Picture 3"/>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b="21072"/>
          <a:stretch/>
        </p:blipFill>
        <p:spPr bwMode="auto">
          <a:xfrm>
            <a:off x="28727897" y="212417"/>
            <a:ext cx="3723347" cy="36634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8" name="Picture 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6134235" y="5335077"/>
            <a:ext cx="7681415" cy="697084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4F81BD"/>
                </a:solidFill>
              </a14:hiddenFill>
            </a:ext>
          </a:extLst>
        </p:spPr>
      </p:pic>
      <p:pic>
        <p:nvPicPr>
          <p:cNvPr id="109" name="Picture 3"/>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24078568" y="5569538"/>
            <a:ext cx="8178766" cy="62515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1" name="Picture 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6139665" y="12439665"/>
            <a:ext cx="7663999" cy="7148894"/>
          </a:xfrm>
          <a:prstGeom prst="rect">
            <a:avLst/>
          </a:prstGeom>
          <a:noFill/>
          <a:ln w="952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pic>
        <p:nvPicPr>
          <p:cNvPr id="112" name="Picture 111"/>
          <p:cNvPicPr/>
          <p:nvPr/>
        </p:nvPicPr>
        <p:blipFill>
          <a:blip r:embed="rId12">
            <a:extLst>
              <a:ext uri="{28A0092B-C50C-407E-A947-70E740481C1C}">
                <a14:useLocalDpi xmlns:a14="http://schemas.microsoft.com/office/drawing/2010/main" val="0"/>
              </a:ext>
            </a:extLst>
          </a:blip>
          <a:srcRect/>
          <a:stretch>
            <a:fillRect/>
          </a:stretch>
        </p:blipFill>
        <p:spPr bwMode="auto">
          <a:xfrm>
            <a:off x="24012724" y="11877096"/>
            <a:ext cx="8438520" cy="7699463"/>
          </a:xfrm>
          <a:prstGeom prst="rect">
            <a:avLst/>
          </a:prstGeom>
          <a:noFill/>
          <a:ln>
            <a:solidFill>
              <a:schemeClr val="tx1"/>
            </a:solidFill>
          </a:ln>
        </p:spPr>
      </p:pic>
      <p:pic>
        <p:nvPicPr>
          <p:cNvPr id="113" name="Picture 112"/>
          <p:cNvPicPr/>
          <p:nvPr/>
        </p:nvPicPr>
        <p:blipFill>
          <a:blip r:embed="rId13"/>
          <a:srcRect/>
          <a:stretch>
            <a:fillRect/>
          </a:stretch>
        </p:blipFill>
        <p:spPr bwMode="auto">
          <a:xfrm>
            <a:off x="6593968" y="17518727"/>
            <a:ext cx="2441532" cy="3221591"/>
          </a:xfrm>
          <a:prstGeom prst="rect">
            <a:avLst/>
          </a:prstGeom>
          <a:noFill/>
          <a:ln w="12700" cmpd="sng">
            <a:solidFill>
              <a:schemeClr val="tx1"/>
            </a:solidFill>
            <a:miter lim="800000"/>
            <a:headEnd/>
            <a:tailEnd/>
          </a:ln>
          <a:effectLst/>
        </p:spPr>
      </p:pic>
      <p:pic>
        <p:nvPicPr>
          <p:cNvPr id="114" name="Picture 113" descr="J:\wiseman\JWORK\APHYSICS\Hall B\12 GeV torus\FERMI Coil Assembly\Trips\8_20_23 2013\IMG_1928.JPG"/>
          <p:cNvPicPr>
            <a:picLocks noChangeAspect="1" noChangeArrowheads="1"/>
          </p:cNvPicPr>
          <p:nvPr/>
        </p:nvPicPr>
        <p:blipFill>
          <a:blip r:embed="rId14" cstate="screen">
            <a:extLst>
              <a:ext uri="{28A0092B-C50C-407E-A947-70E740481C1C}">
                <a14:useLocalDpi xmlns:a14="http://schemas.microsoft.com/office/drawing/2010/main"/>
              </a:ext>
            </a:extLst>
          </a:blip>
          <a:srcRect/>
          <a:stretch>
            <a:fillRect/>
          </a:stretch>
        </p:blipFill>
        <p:spPr bwMode="auto">
          <a:xfrm>
            <a:off x="265517" y="21875038"/>
            <a:ext cx="12430779" cy="7004762"/>
          </a:xfrm>
          <a:prstGeom prst="rect">
            <a:avLst/>
          </a:prstGeom>
          <a:noFill/>
          <a:extLst>
            <a:ext uri="{909E8E84-426E-40DD-AFC4-6F175D3DCCD1}">
              <a14:hiddenFill xmlns:a14="http://schemas.microsoft.com/office/drawing/2010/main">
                <a:solidFill>
                  <a:srgbClr val="FFFFFF"/>
                </a:solidFill>
              </a14:hiddenFill>
            </a:ext>
          </a:extLst>
        </p:spPr>
      </p:pic>
      <p:pic>
        <p:nvPicPr>
          <p:cNvPr id="122" name="Picture 121"/>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320795" y="29586140"/>
            <a:ext cx="10654803" cy="13537828"/>
          </a:xfrm>
          <a:prstGeom prst="rect">
            <a:avLst/>
          </a:prstGeom>
        </p:spPr>
      </p:pic>
      <p:pic>
        <p:nvPicPr>
          <p:cNvPr id="123" name="Picture 122"/>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12816137" y="21911095"/>
            <a:ext cx="12046272" cy="6889259"/>
          </a:xfrm>
          <a:prstGeom prst="rect">
            <a:avLst/>
          </a:prstGeom>
        </p:spPr>
      </p:pic>
      <p:sp>
        <p:nvSpPr>
          <p:cNvPr id="50" name="TextBox 49">
            <a:extLst>
              <a:ext uri="{FF2B5EF4-FFF2-40B4-BE49-F238E27FC236}">
                <a16:creationId xmlns:a16="http://schemas.microsoft.com/office/drawing/2014/main" id="{1392D772-51D1-9249-8E0A-45A30B167231}"/>
              </a:ext>
            </a:extLst>
          </p:cNvPr>
          <p:cNvSpPr txBox="1"/>
          <p:nvPr/>
        </p:nvSpPr>
        <p:spPr>
          <a:xfrm>
            <a:off x="12816137" y="28850710"/>
            <a:ext cx="12046272" cy="448196"/>
          </a:xfrm>
          <a:prstGeom prst="rect">
            <a:avLst/>
          </a:prstGeom>
          <a:noFill/>
          <a:ln>
            <a:solidFill>
              <a:schemeClr val="accent1">
                <a:shade val="50000"/>
              </a:schemeClr>
            </a:solidFill>
          </a:ln>
        </p:spPr>
        <p:txBody>
          <a:bodyPr wrap="square" tIns="93773" rtlCol="0">
            <a:spAutoFit/>
          </a:bodyPr>
          <a:lstStyle/>
          <a:p>
            <a:pPr algn="ctr"/>
            <a:r>
              <a:rPr lang="en-US" sz="1940" dirty="0">
                <a:latin typeface="Avenir Roman" panose="02000503020000020003" pitchFamily="2" charset="0"/>
              </a:rPr>
              <a:t>Superconducting coils being installed in Hall B, </a:t>
            </a:r>
            <a:r>
              <a:rPr lang="en-US" sz="1940" dirty="0" err="1">
                <a:latin typeface="Avenir Roman" panose="02000503020000020003" pitchFamily="2" charset="0"/>
              </a:rPr>
              <a:t>JLab</a:t>
            </a:r>
            <a:endParaRPr lang="en-US" sz="1940" dirty="0">
              <a:latin typeface="Avenir Roman" panose="02000503020000020003" pitchFamily="2" charset="0"/>
            </a:endParaRPr>
          </a:p>
        </p:txBody>
      </p:sp>
      <p:sp>
        <p:nvSpPr>
          <p:cNvPr id="51" name="TextBox 50">
            <a:extLst>
              <a:ext uri="{FF2B5EF4-FFF2-40B4-BE49-F238E27FC236}">
                <a16:creationId xmlns:a16="http://schemas.microsoft.com/office/drawing/2014/main" id="{1392D772-51D1-9249-8E0A-45A30B167231}"/>
              </a:ext>
            </a:extLst>
          </p:cNvPr>
          <p:cNvSpPr txBox="1"/>
          <p:nvPr/>
        </p:nvSpPr>
        <p:spPr>
          <a:xfrm>
            <a:off x="320794" y="43123968"/>
            <a:ext cx="10654804" cy="439399"/>
          </a:xfrm>
          <a:prstGeom prst="rect">
            <a:avLst/>
          </a:prstGeom>
          <a:noFill/>
          <a:ln>
            <a:solidFill>
              <a:schemeClr val="accent1">
                <a:shade val="50000"/>
              </a:schemeClr>
            </a:solidFill>
          </a:ln>
        </p:spPr>
        <p:txBody>
          <a:bodyPr wrap="square" tIns="93773" rtlCol="0">
            <a:spAutoFit/>
          </a:bodyPr>
          <a:lstStyle/>
          <a:p>
            <a:pPr algn="ctr"/>
            <a:r>
              <a:rPr lang="en-US" sz="1940" dirty="0">
                <a:latin typeface="Avenir Roman" panose="02000503020000020003" pitchFamily="2" charset="0"/>
              </a:rPr>
              <a:t>Completing the installation of the superconducting coils</a:t>
            </a:r>
          </a:p>
        </p:txBody>
      </p:sp>
      <p:sp>
        <p:nvSpPr>
          <p:cNvPr id="52" name="TextBox 51">
            <a:extLst>
              <a:ext uri="{FF2B5EF4-FFF2-40B4-BE49-F238E27FC236}">
                <a16:creationId xmlns:a16="http://schemas.microsoft.com/office/drawing/2014/main" id="{1392D772-51D1-9249-8E0A-45A30B167231}"/>
              </a:ext>
            </a:extLst>
          </p:cNvPr>
          <p:cNvSpPr txBox="1"/>
          <p:nvPr/>
        </p:nvSpPr>
        <p:spPr>
          <a:xfrm>
            <a:off x="10643761" y="17669857"/>
            <a:ext cx="4105069" cy="2827745"/>
          </a:xfrm>
          <a:prstGeom prst="rect">
            <a:avLst/>
          </a:prstGeom>
          <a:noFill/>
          <a:ln>
            <a:solidFill>
              <a:schemeClr val="accent1">
                <a:shade val="50000"/>
              </a:schemeClr>
            </a:solidFill>
          </a:ln>
        </p:spPr>
        <p:txBody>
          <a:bodyPr wrap="square" tIns="93773" rtlCol="0">
            <a:spAutoFit/>
          </a:bodyPr>
          <a:lstStyle/>
          <a:p>
            <a:pPr algn="ctr"/>
            <a:r>
              <a:rPr lang="en-US" sz="1940" dirty="0">
                <a:latin typeface="Avenir Roman" panose="02000503020000020003" pitchFamily="2" charset="0"/>
              </a:rPr>
              <a:t>Superconducting wire (Niobium Titanium or </a:t>
            </a:r>
            <a:r>
              <a:rPr lang="en-US" sz="1940" dirty="0" err="1">
                <a:latin typeface="Avenir Roman" panose="02000503020000020003" pitchFamily="2" charset="0"/>
              </a:rPr>
              <a:t>NbTi</a:t>
            </a:r>
            <a:r>
              <a:rPr lang="en-US" sz="1940" dirty="0">
                <a:latin typeface="Avenir Roman" panose="02000503020000020003" pitchFamily="2" charset="0"/>
              </a:rPr>
              <a:t>)</a:t>
            </a:r>
          </a:p>
          <a:p>
            <a:pPr algn="ctr"/>
            <a:endParaRPr lang="en-US" sz="1940" dirty="0">
              <a:latin typeface="Avenir Roman" panose="02000503020000020003" pitchFamily="2" charset="0"/>
            </a:endParaRPr>
          </a:p>
          <a:p>
            <a:pPr algn="ctr"/>
            <a:r>
              <a:rPr lang="en-US" sz="1940" dirty="0">
                <a:latin typeface="Avenir Roman" panose="02000503020000020003" pitchFamily="2" charset="0"/>
              </a:rPr>
              <a:t>Length of one coil: 2 Km (1.1 miles)</a:t>
            </a:r>
          </a:p>
          <a:p>
            <a:pPr algn="ctr"/>
            <a:r>
              <a:rPr lang="en-US" sz="1940" dirty="0">
                <a:latin typeface="Avenir Roman" panose="02000503020000020003" pitchFamily="2" charset="0"/>
              </a:rPr>
              <a:t>Number of </a:t>
            </a:r>
            <a:r>
              <a:rPr lang="en-US" sz="1940" dirty="0" err="1">
                <a:latin typeface="Avenir Roman" panose="02000503020000020003" pitchFamily="2" charset="0"/>
              </a:rPr>
              <a:t>NbTi</a:t>
            </a:r>
            <a:r>
              <a:rPr lang="en-US" sz="1940" dirty="0">
                <a:latin typeface="Avenir Roman" panose="02000503020000020003" pitchFamily="2" charset="0"/>
              </a:rPr>
              <a:t> strands / coil: 36</a:t>
            </a:r>
          </a:p>
          <a:p>
            <a:pPr algn="ctr"/>
            <a:r>
              <a:rPr lang="en-US" sz="1940" dirty="0">
                <a:latin typeface="Avenir Roman" panose="02000503020000020003" pitchFamily="2" charset="0"/>
              </a:rPr>
              <a:t>Number of filaments / strand: 4166</a:t>
            </a:r>
          </a:p>
          <a:p>
            <a:pPr algn="ctr"/>
            <a:endParaRPr lang="en-US" sz="1940" dirty="0">
              <a:latin typeface="Avenir Roman" panose="02000503020000020003" pitchFamily="2" charset="0"/>
            </a:endParaRPr>
          </a:p>
          <a:p>
            <a:pPr algn="ctr"/>
            <a:r>
              <a:rPr lang="en-US" sz="1940" dirty="0">
                <a:latin typeface="Avenir Roman" panose="02000503020000020003" pitchFamily="2" charset="0"/>
              </a:rPr>
              <a:t>So one single wire has 150,000 filaments.</a:t>
            </a:r>
          </a:p>
        </p:txBody>
      </p:sp>
      <p:pic>
        <p:nvPicPr>
          <p:cNvPr id="53" name="Picture 52"/>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11118694" y="29356863"/>
            <a:ext cx="13645327" cy="13666061"/>
          </a:xfrm>
          <a:prstGeom prst="rect">
            <a:avLst/>
          </a:prstGeom>
        </p:spPr>
      </p:pic>
      <p:sp>
        <p:nvSpPr>
          <p:cNvPr id="54" name="TextBox 53">
            <a:extLst>
              <a:ext uri="{FF2B5EF4-FFF2-40B4-BE49-F238E27FC236}">
                <a16:creationId xmlns:a16="http://schemas.microsoft.com/office/drawing/2014/main" id="{1392D772-51D1-9249-8E0A-45A30B167231}"/>
              </a:ext>
            </a:extLst>
          </p:cNvPr>
          <p:cNvSpPr txBox="1"/>
          <p:nvPr/>
        </p:nvSpPr>
        <p:spPr>
          <a:xfrm>
            <a:off x="11118694" y="43102371"/>
            <a:ext cx="13645327" cy="439399"/>
          </a:xfrm>
          <a:prstGeom prst="rect">
            <a:avLst/>
          </a:prstGeom>
          <a:noFill/>
          <a:ln>
            <a:solidFill>
              <a:schemeClr val="accent1">
                <a:shade val="50000"/>
              </a:schemeClr>
            </a:solidFill>
          </a:ln>
        </p:spPr>
        <p:txBody>
          <a:bodyPr wrap="square" tIns="93773" rtlCol="0">
            <a:spAutoFit/>
          </a:bodyPr>
          <a:lstStyle/>
          <a:p>
            <a:pPr algn="ctr"/>
            <a:r>
              <a:rPr lang="en-US" sz="1940" dirty="0">
                <a:latin typeface="Avenir Roman" panose="02000503020000020003" pitchFamily="2" charset="0"/>
              </a:rPr>
              <a:t>Installing physics detectors on the completed Torus magnet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3481</TotalTime>
  <Words>544</Words>
  <Application>Microsoft Macintosh PowerPoint</Application>
  <PresentationFormat>Custom</PresentationFormat>
  <Paragraphs>61</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宋体</vt:lpstr>
      <vt:lpstr>Arial</vt:lpstr>
      <vt:lpstr>Arial Black</vt:lpstr>
      <vt:lpstr>Avenir Roman</vt:lpstr>
      <vt:lpstr>Calibri</vt:lpstr>
      <vt:lpstr>Wingdings</vt:lpstr>
      <vt:lpstr>Office Theme</vt:lpstr>
      <vt:lpstr>PowerPoint Presentation</vt:lpstr>
    </vt:vector>
  </TitlesOfParts>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Ruben Fair</dc:creator>
  <cp:lastModifiedBy>Maurizio Ungaro</cp:lastModifiedBy>
  <cp:revision>271</cp:revision>
  <cp:lastPrinted>2018-04-25T20:58:51Z</cp:lastPrinted>
  <dcterms:created xsi:type="dcterms:W3CDTF">2006-08-16T00:00:00Z</dcterms:created>
  <dcterms:modified xsi:type="dcterms:W3CDTF">2018-05-18T12:15:17Z</dcterms:modified>
</cp:coreProperties>
</file>

<file path=docProps/thumbnail.jpeg>
</file>